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8" r:id="rId2"/>
    <p:sldId id="395" r:id="rId3"/>
    <p:sldId id="350" r:id="rId4"/>
    <p:sldId id="393" r:id="rId5"/>
    <p:sldId id="394" r:id="rId6"/>
    <p:sldId id="259" r:id="rId7"/>
    <p:sldId id="351" r:id="rId8"/>
    <p:sldId id="352" r:id="rId9"/>
    <p:sldId id="353" r:id="rId10"/>
    <p:sldId id="354" r:id="rId11"/>
    <p:sldId id="263" r:id="rId12"/>
    <p:sldId id="355" r:id="rId13"/>
    <p:sldId id="356" r:id="rId14"/>
    <p:sldId id="271" r:id="rId15"/>
    <p:sldId id="357" r:id="rId16"/>
    <p:sldId id="274" r:id="rId17"/>
    <p:sldId id="358" r:id="rId18"/>
    <p:sldId id="276" r:id="rId19"/>
    <p:sldId id="359" r:id="rId20"/>
    <p:sldId id="278" r:id="rId21"/>
    <p:sldId id="360" r:id="rId22"/>
    <p:sldId id="280" r:id="rId23"/>
    <p:sldId id="361" r:id="rId24"/>
    <p:sldId id="282" r:id="rId25"/>
    <p:sldId id="362" r:id="rId26"/>
    <p:sldId id="284" r:id="rId27"/>
    <p:sldId id="363" r:id="rId28"/>
    <p:sldId id="286" r:id="rId29"/>
    <p:sldId id="364" r:id="rId30"/>
    <p:sldId id="288" r:id="rId31"/>
    <p:sldId id="365" r:id="rId32"/>
    <p:sldId id="290" r:id="rId33"/>
    <p:sldId id="396" r:id="rId34"/>
    <p:sldId id="267" r:id="rId35"/>
    <p:sldId id="366" r:id="rId36"/>
    <p:sldId id="367" r:id="rId37"/>
    <p:sldId id="294" r:id="rId38"/>
    <p:sldId id="368" r:id="rId39"/>
    <p:sldId id="296" r:id="rId40"/>
    <p:sldId id="369" r:id="rId41"/>
    <p:sldId id="298" r:id="rId42"/>
    <p:sldId id="370" r:id="rId43"/>
    <p:sldId id="300" r:id="rId44"/>
    <p:sldId id="371" r:id="rId45"/>
    <p:sldId id="302" r:id="rId46"/>
    <p:sldId id="372" r:id="rId47"/>
    <p:sldId id="304" r:id="rId48"/>
    <p:sldId id="373" r:id="rId49"/>
    <p:sldId id="306" r:id="rId50"/>
    <p:sldId id="397" r:id="rId51"/>
    <p:sldId id="307" r:id="rId52"/>
    <p:sldId id="374" r:id="rId53"/>
    <p:sldId id="375" r:id="rId54"/>
    <p:sldId id="269" r:id="rId55"/>
    <p:sldId id="376" r:id="rId56"/>
    <p:sldId id="270" r:id="rId57"/>
    <p:sldId id="377" r:id="rId58"/>
    <p:sldId id="313" r:id="rId59"/>
    <p:sldId id="378" r:id="rId60"/>
    <p:sldId id="320" r:id="rId61"/>
    <p:sldId id="379" r:id="rId62"/>
    <p:sldId id="319" r:id="rId63"/>
    <p:sldId id="380" r:id="rId64"/>
    <p:sldId id="323" r:id="rId65"/>
    <p:sldId id="381" r:id="rId66"/>
    <p:sldId id="325" r:id="rId67"/>
    <p:sldId id="382" r:id="rId68"/>
    <p:sldId id="346" r:id="rId69"/>
    <p:sldId id="336" r:id="rId70"/>
    <p:sldId id="383" r:id="rId71"/>
    <p:sldId id="337" r:id="rId72"/>
    <p:sldId id="384" r:id="rId73"/>
    <p:sldId id="385" r:id="rId74"/>
    <p:sldId id="386" r:id="rId75"/>
    <p:sldId id="387" r:id="rId76"/>
    <p:sldId id="388" r:id="rId77"/>
    <p:sldId id="389" r:id="rId78"/>
    <p:sldId id="390" r:id="rId79"/>
    <p:sldId id="391" r:id="rId80"/>
    <p:sldId id="392" r:id="rId81"/>
  </p:sldIdLst>
  <p:sldSz cx="9144000" cy="5143500" type="screen16x9"/>
  <p:notesSz cx="7010400" cy="9296400"/>
  <p:custDataLst>
    <p:tags r:id="rId84"/>
  </p:custDataLst>
  <p:defaultTex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DCFF6"/>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85324" autoAdjust="0"/>
  </p:normalViewPr>
  <p:slideViewPr>
    <p:cSldViewPr snapToGrid="0">
      <p:cViewPr varScale="1">
        <p:scale>
          <a:sx n="131" d="100"/>
          <a:sy n="131" d="100"/>
        </p:scale>
        <p:origin x="666" y="11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FAFBA89C-48B2-4F60-87B1-CF6A7B48CB13}" type="datetimeFigureOut">
              <a:rPr lang="fr-CA"/>
              <a:pPr/>
              <a:t>2018-08-03</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776D584-8FB9-4B34-97B1-DF290E246002}" type="slidenum">
              <a:rPr lang="fr-CA"/>
              <a:pPr/>
              <a:t>‹N°›</a:t>
            </a:fld>
            <a:endParaRPr lang="fr-CA"/>
          </a:p>
        </p:txBody>
      </p:sp>
    </p:spTree>
    <p:extLst>
      <p:ext uri="{BB962C8B-B14F-4D97-AF65-F5344CB8AC3E}">
        <p14:creationId xmlns:p14="http://schemas.microsoft.com/office/powerpoint/2010/main" val="70245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4A2FCCA-6B33-419A-8E25-A227F34787FC}" type="datetimeFigureOut">
              <a:rPr lang="fr-CA"/>
              <a:pPr/>
              <a:t>2018-08-03</a:t>
            </a:fld>
            <a:endParaRPr lang="fr-CA"/>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fr-CA" noProof="0" smtClean="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body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F7DF371F-C848-4270-B402-7DBADEDCEF40}" type="slidenum">
              <a:rPr lang="fr-CA"/>
              <a:pPr/>
              <a:t>‹N°›</a:t>
            </a:fld>
            <a:endParaRPr lang="fr-CA"/>
          </a:p>
        </p:txBody>
      </p:sp>
    </p:spTree>
    <p:extLst>
      <p:ext uri="{BB962C8B-B14F-4D97-AF65-F5344CB8AC3E}">
        <p14:creationId xmlns:p14="http://schemas.microsoft.com/office/powerpoint/2010/main" val="1853034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3</a:t>
            </a:fld>
            <a:endParaRPr lang="fr-CA"/>
          </a:p>
        </p:txBody>
      </p:sp>
    </p:spTree>
    <p:extLst>
      <p:ext uri="{BB962C8B-B14F-4D97-AF65-F5344CB8AC3E}">
        <p14:creationId xmlns:p14="http://schemas.microsoft.com/office/powerpoint/2010/main" val="414742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17</a:t>
            </a:fld>
            <a:endParaRPr lang="fr-CA"/>
          </a:p>
        </p:txBody>
      </p:sp>
    </p:spTree>
    <p:extLst>
      <p:ext uri="{BB962C8B-B14F-4D97-AF65-F5344CB8AC3E}">
        <p14:creationId xmlns:p14="http://schemas.microsoft.com/office/powerpoint/2010/main" val="89625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19</a:t>
            </a:fld>
            <a:endParaRPr lang="fr-CA"/>
          </a:p>
        </p:txBody>
      </p:sp>
    </p:spTree>
    <p:extLst>
      <p:ext uri="{BB962C8B-B14F-4D97-AF65-F5344CB8AC3E}">
        <p14:creationId xmlns:p14="http://schemas.microsoft.com/office/powerpoint/2010/main" val="373064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23</a:t>
            </a:fld>
            <a:endParaRPr lang="fr-CA"/>
          </a:p>
        </p:txBody>
      </p:sp>
    </p:spTree>
    <p:extLst>
      <p:ext uri="{BB962C8B-B14F-4D97-AF65-F5344CB8AC3E}">
        <p14:creationId xmlns:p14="http://schemas.microsoft.com/office/powerpoint/2010/main" val="9500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25</a:t>
            </a:fld>
            <a:endParaRPr lang="fr-CA"/>
          </a:p>
        </p:txBody>
      </p:sp>
    </p:spTree>
    <p:extLst>
      <p:ext uri="{BB962C8B-B14F-4D97-AF65-F5344CB8AC3E}">
        <p14:creationId xmlns:p14="http://schemas.microsoft.com/office/powerpoint/2010/main" val="670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31</a:t>
            </a:fld>
            <a:endParaRPr lang="fr-CA"/>
          </a:p>
        </p:txBody>
      </p:sp>
    </p:spTree>
    <p:extLst>
      <p:ext uri="{BB962C8B-B14F-4D97-AF65-F5344CB8AC3E}">
        <p14:creationId xmlns:p14="http://schemas.microsoft.com/office/powerpoint/2010/main" val="329600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35</a:t>
            </a:fld>
            <a:endParaRPr lang="fr-CA"/>
          </a:p>
        </p:txBody>
      </p:sp>
    </p:spTree>
    <p:extLst>
      <p:ext uri="{BB962C8B-B14F-4D97-AF65-F5344CB8AC3E}">
        <p14:creationId xmlns:p14="http://schemas.microsoft.com/office/powerpoint/2010/main" val="8555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Les</a:t>
            </a:r>
            <a:r>
              <a:rPr lang="en-CA" baseline="0" dirty="0" smtClean="0"/>
              <a:t> participants </a:t>
            </a:r>
            <a:r>
              <a:rPr lang="en-CA" baseline="0" dirty="0" err="1" smtClean="0"/>
              <a:t>peuvent</a:t>
            </a:r>
            <a:r>
              <a:rPr lang="en-CA" baseline="0" dirty="0" smtClean="0"/>
              <a:t> </a:t>
            </a:r>
            <a:r>
              <a:rPr lang="en-CA" baseline="0" dirty="0" err="1" smtClean="0"/>
              <a:t>choisir</a:t>
            </a:r>
            <a:r>
              <a:rPr lang="en-CA" baseline="0" dirty="0" smtClean="0"/>
              <a:t> plus </a:t>
            </a:r>
            <a:r>
              <a:rPr lang="en-CA" baseline="0" dirty="0" err="1" smtClean="0"/>
              <a:t>d’une</a:t>
            </a:r>
            <a:r>
              <a:rPr lang="en-CA" baseline="0" dirty="0" smtClean="0"/>
              <a:t> </a:t>
            </a:r>
            <a:r>
              <a:rPr lang="en-CA" baseline="0" dirty="0" err="1" smtClean="0"/>
              <a:t>réponse</a:t>
            </a:r>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42</a:t>
            </a:fld>
            <a:endParaRPr lang="fr-CA"/>
          </a:p>
        </p:txBody>
      </p:sp>
    </p:spTree>
    <p:extLst>
      <p:ext uri="{BB962C8B-B14F-4D97-AF65-F5344CB8AC3E}">
        <p14:creationId xmlns:p14="http://schemas.microsoft.com/office/powerpoint/2010/main" val="6827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49</a:t>
            </a:fld>
            <a:endParaRPr lang="fr-CA"/>
          </a:p>
        </p:txBody>
      </p:sp>
    </p:spTree>
    <p:extLst>
      <p:ext uri="{BB962C8B-B14F-4D97-AF65-F5344CB8AC3E}">
        <p14:creationId xmlns:p14="http://schemas.microsoft.com/office/powerpoint/2010/main" val="183501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55</a:t>
            </a:fld>
            <a:endParaRPr lang="fr-CA"/>
          </a:p>
        </p:txBody>
      </p:sp>
    </p:spTree>
    <p:extLst>
      <p:ext uri="{BB962C8B-B14F-4D97-AF65-F5344CB8AC3E}">
        <p14:creationId xmlns:p14="http://schemas.microsoft.com/office/powerpoint/2010/main" val="938487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Les</a:t>
            </a:r>
            <a:r>
              <a:rPr lang="en-CA" baseline="0" dirty="0" smtClean="0"/>
              <a:t> participants </a:t>
            </a:r>
            <a:r>
              <a:rPr lang="en-CA" baseline="0" dirty="0" err="1" smtClean="0"/>
              <a:t>peuvent</a:t>
            </a:r>
            <a:r>
              <a:rPr lang="en-CA" baseline="0" dirty="0" smtClean="0"/>
              <a:t> </a:t>
            </a:r>
            <a:r>
              <a:rPr lang="en-CA" baseline="0" dirty="0" err="1" smtClean="0"/>
              <a:t>sélectionner</a:t>
            </a:r>
            <a:r>
              <a:rPr lang="en-CA" baseline="0" dirty="0" smtClean="0"/>
              <a:t> plus </a:t>
            </a:r>
            <a:r>
              <a:rPr lang="en-CA" baseline="0" dirty="0" err="1" smtClean="0"/>
              <a:t>d’une</a:t>
            </a:r>
            <a:r>
              <a:rPr lang="en-CA" baseline="0" dirty="0" smtClean="0"/>
              <a:t> </a:t>
            </a:r>
            <a:r>
              <a:rPr lang="en-CA" baseline="0" dirty="0" err="1" smtClean="0"/>
              <a:t>réponse</a:t>
            </a:r>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65</a:t>
            </a:fld>
            <a:endParaRPr lang="fr-CA"/>
          </a:p>
        </p:txBody>
      </p:sp>
    </p:spTree>
    <p:extLst>
      <p:ext uri="{BB962C8B-B14F-4D97-AF65-F5344CB8AC3E}">
        <p14:creationId xmlns:p14="http://schemas.microsoft.com/office/powerpoint/2010/main" val="49486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FF0000"/>
                </a:solidFill>
                <a:ea typeface="ＭＳ Ｐゴシック" pitchFamily="-84" charset="-128"/>
              </a:rPr>
              <a:t>Avant de suivre la séance d’apprentissage, nous aimerions connaître votre niveau </a:t>
            </a:r>
            <a:r>
              <a:rPr lang="fr-CA" dirty="0" smtClean="0">
                <a:solidFill>
                  <a:srgbClr val="FF0000"/>
                </a:solidFill>
                <a:ea typeface="ＭＳ Ｐゴシック" pitchFamily="-84" charset="-128"/>
              </a:rPr>
              <a:t>de connaissances</a:t>
            </a:r>
            <a:r>
              <a:rPr lang="fr-CA" baseline="0" dirty="0" smtClean="0">
                <a:solidFill>
                  <a:srgbClr val="FF0000"/>
                </a:solidFill>
                <a:ea typeface="ＭＳ Ｐゴシック" pitchFamily="-84" charset="-128"/>
              </a:rPr>
              <a:t> en lien avec </a:t>
            </a:r>
            <a:r>
              <a:rPr lang="fr-CA" dirty="0" smtClean="0">
                <a:solidFill>
                  <a:srgbClr val="FF0000"/>
                </a:solidFill>
                <a:ea typeface="ＭＳ Ｐゴシック" pitchFamily="-84" charset="-128"/>
              </a:rPr>
              <a:t>certaines </a:t>
            </a:r>
            <a:r>
              <a:rPr lang="fr-CA" dirty="0">
                <a:solidFill>
                  <a:srgbClr val="FF0000"/>
                </a:solidFill>
                <a:ea typeface="ＭＳ Ｐゴシック" pitchFamily="-84" charset="-128"/>
              </a:rPr>
              <a:t>actions ou soins que vous aurez à faire durant la prise de votre thérapie orale contre le cancer. </a:t>
            </a:r>
            <a:endParaRPr lang="fr-CA" dirty="0">
              <a:solidFill>
                <a:srgbClr val="FF0000"/>
              </a:solidFill>
            </a:endParaRPr>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6</a:t>
            </a:fld>
            <a:endParaRPr lang="fr-CA"/>
          </a:p>
        </p:txBody>
      </p:sp>
    </p:spTree>
    <p:extLst>
      <p:ext uri="{BB962C8B-B14F-4D97-AF65-F5344CB8AC3E}">
        <p14:creationId xmlns:p14="http://schemas.microsoft.com/office/powerpoint/2010/main" val="43333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66</a:t>
            </a:fld>
            <a:endParaRPr lang="fr-CA"/>
          </a:p>
        </p:txBody>
      </p:sp>
    </p:spTree>
    <p:extLst>
      <p:ext uri="{BB962C8B-B14F-4D97-AF65-F5344CB8AC3E}">
        <p14:creationId xmlns:p14="http://schemas.microsoft.com/office/powerpoint/2010/main" val="13076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67</a:t>
            </a:fld>
            <a:endParaRPr lang="fr-CA"/>
          </a:p>
        </p:txBody>
      </p:sp>
    </p:spTree>
    <p:extLst>
      <p:ext uri="{BB962C8B-B14F-4D97-AF65-F5344CB8AC3E}">
        <p14:creationId xmlns:p14="http://schemas.microsoft.com/office/powerpoint/2010/main" val="280168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70</a:t>
            </a:fld>
            <a:endParaRPr lang="fr-CA"/>
          </a:p>
        </p:txBody>
      </p:sp>
    </p:spTree>
    <p:extLst>
      <p:ext uri="{BB962C8B-B14F-4D97-AF65-F5344CB8AC3E}">
        <p14:creationId xmlns:p14="http://schemas.microsoft.com/office/powerpoint/2010/main" val="254858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72</a:t>
            </a:fld>
            <a:endParaRPr lang="fr-CA"/>
          </a:p>
        </p:txBody>
      </p:sp>
    </p:spTree>
    <p:extLst>
      <p:ext uri="{BB962C8B-B14F-4D97-AF65-F5344CB8AC3E}">
        <p14:creationId xmlns:p14="http://schemas.microsoft.com/office/powerpoint/2010/main" val="2427935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73</a:t>
            </a:fld>
            <a:endParaRPr lang="fr-CA"/>
          </a:p>
        </p:txBody>
      </p:sp>
    </p:spTree>
    <p:extLst>
      <p:ext uri="{BB962C8B-B14F-4D97-AF65-F5344CB8AC3E}">
        <p14:creationId xmlns:p14="http://schemas.microsoft.com/office/powerpoint/2010/main" val="432654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74</a:t>
            </a:fld>
            <a:endParaRPr lang="fr-CA"/>
          </a:p>
        </p:txBody>
      </p:sp>
    </p:spTree>
    <p:extLst>
      <p:ext uri="{BB962C8B-B14F-4D97-AF65-F5344CB8AC3E}">
        <p14:creationId xmlns:p14="http://schemas.microsoft.com/office/powerpoint/2010/main" val="943048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75</a:t>
            </a:fld>
            <a:endParaRPr lang="fr-CA"/>
          </a:p>
        </p:txBody>
      </p:sp>
    </p:spTree>
    <p:extLst>
      <p:ext uri="{BB962C8B-B14F-4D97-AF65-F5344CB8AC3E}">
        <p14:creationId xmlns:p14="http://schemas.microsoft.com/office/powerpoint/2010/main" val="1210149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76</a:t>
            </a:fld>
            <a:endParaRPr lang="fr-CA"/>
          </a:p>
        </p:txBody>
      </p:sp>
    </p:spTree>
    <p:extLst>
      <p:ext uri="{BB962C8B-B14F-4D97-AF65-F5344CB8AC3E}">
        <p14:creationId xmlns:p14="http://schemas.microsoft.com/office/powerpoint/2010/main" val="1015203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79</a:t>
            </a:fld>
            <a:endParaRPr lang="fr-CA"/>
          </a:p>
        </p:txBody>
      </p:sp>
    </p:spTree>
    <p:extLst>
      <p:ext uri="{BB962C8B-B14F-4D97-AF65-F5344CB8AC3E}">
        <p14:creationId xmlns:p14="http://schemas.microsoft.com/office/powerpoint/2010/main" val="1675352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80</a:t>
            </a:fld>
            <a:endParaRPr lang="fr-CA"/>
          </a:p>
        </p:txBody>
      </p:sp>
    </p:spTree>
    <p:extLst>
      <p:ext uri="{BB962C8B-B14F-4D97-AF65-F5344CB8AC3E}">
        <p14:creationId xmlns:p14="http://schemas.microsoft.com/office/powerpoint/2010/main" val="196300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7</a:t>
            </a:fld>
            <a:endParaRPr lang="fr-CA"/>
          </a:p>
        </p:txBody>
      </p:sp>
    </p:spTree>
    <p:extLst>
      <p:ext uri="{BB962C8B-B14F-4D97-AF65-F5344CB8AC3E}">
        <p14:creationId xmlns:p14="http://schemas.microsoft.com/office/powerpoint/2010/main" val="323557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8</a:t>
            </a:fld>
            <a:endParaRPr lang="fr-CA"/>
          </a:p>
        </p:txBody>
      </p:sp>
    </p:spTree>
    <p:extLst>
      <p:ext uri="{BB962C8B-B14F-4D97-AF65-F5344CB8AC3E}">
        <p14:creationId xmlns:p14="http://schemas.microsoft.com/office/powerpoint/2010/main" val="224714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9</a:t>
            </a:fld>
            <a:endParaRPr lang="fr-CA"/>
          </a:p>
        </p:txBody>
      </p:sp>
    </p:spTree>
    <p:extLst>
      <p:ext uri="{BB962C8B-B14F-4D97-AF65-F5344CB8AC3E}">
        <p14:creationId xmlns:p14="http://schemas.microsoft.com/office/powerpoint/2010/main" val="269432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10</a:t>
            </a:fld>
            <a:endParaRPr lang="fr-CA"/>
          </a:p>
        </p:txBody>
      </p:sp>
    </p:spTree>
    <p:extLst>
      <p:ext uri="{BB962C8B-B14F-4D97-AF65-F5344CB8AC3E}">
        <p14:creationId xmlns:p14="http://schemas.microsoft.com/office/powerpoint/2010/main" val="241921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12</a:t>
            </a:fld>
            <a:endParaRPr lang="fr-CA"/>
          </a:p>
        </p:txBody>
      </p:sp>
    </p:spTree>
    <p:extLst>
      <p:ext uri="{BB962C8B-B14F-4D97-AF65-F5344CB8AC3E}">
        <p14:creationId xmlns:p14="http://schemas.microsoft.com/office/powerpoint/2010/main" val="107225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13</a:t>
            </a:fld>
            <a:endParaRPr lang="fr-CA"/>
          </a:p>
        </p:txBody>
      </p:sp>
    </p:spTree>
    <p:extLst>
      <p:ext uri="{BB962C8B-B14F-4D97-AF65-F5344CB8AC3E}">
        <p14:creationId xmlns:p14="http://schemas.microsoft.com/office/powerpoint/2010/main" val="360219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DF371F-C848-4270-B402-7DBADEDCEF40}" type="slidenum">
              <a:rPr lang="fr-CA" smtClean="0"/>
              <a:pPr/>
              <a:t>16</a:t>
            </a:fld>
            <a:endParaRPr lang="fr-CA"/>
          </a:p>
        </p:txBody>
      </p:sp>
    </p:spTree>
    <p:extLst>
      <p:ext uri="{BB962C8B-B14F-4D97-AF65-F5344CB8AC3E}">
        <p14:creationId xmlns:p14="http://schemas.microsoft.com/office/powerpoint/2010/main" val="806219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6"/>
          <p:cNvPicPr>
            <a:picLocks noChangeAspect="1"/>
          </p:cNvPicPr>
          <p:nvPr/>
        </p:nvPicPr>
        <p:blipFill>
          <a:blip r:embed="rId2">
            <a:extLst>
              <a:ext uri="{28A0092B-C50C-407E-A947-70E740481C1C}">
                <a14:useLocalDpi xmlns:a14="http://schemas.microsoft.com/office/drawing/2010/main" val="0"/>
              </a:ext>
            </a:extLst>
          </a:blip>
          <a:srcRect t="4796"/>
          <a:stretch>
            <a:fillRect/>
          </a:stretch>
        </p:blipFill>
        <p:spPr bwMode="auto">
          <a:xfrm>
            <a:off x="344488" y="0"/>
            <a:ext cx="290353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1597819"/>
            <a:ext cx="7772400" cy="1102519"/>
          </a:xfrm>
          <a:noFill/>
          <a:ln>
            <a:noFill/>
          </a:ln>
        </p:spPr>
        <p:txBody>
          <a:bodyPr/>
          <a:lstStyle>
            <a:lvl1pPr>
              <a:defRPr sz="3600" b="1">
                <a:latin typeface="+mj-lt"/>
                <a:cs typeface="Arial" pitchFamily="34" charset="0"/>
              </a:defRPr>
            </a:lvl1pPr>
          </a:lstStyle>
          <a:p>
            <a:r>
              <a:rPr lang="fr-FR" smtClean="0"/>
              <a:t>Modifiez le style du titre</a:t>
            </a:r>
            <a:endParaRPr lang="fr-CA" dirty="0"/>
          </a:p>
        </p:txBody>
      </p:sp>
      <p:sp>
        <p:nvSpPr>
          <p:cNvPr id="3" name="Sous-titre 2"/>
          <p:cNvSpPr>
            <a:spLocks noGrp="1"/>
          </p:cNvSpPr>
          <p:nvPr>
            <p:ph type="subTitle" idx="1"/>
          </p:nvPr>
        </p:nvSpPr>
        <p:spPr>
          <a:xfrm>
            <a:off x="1371600" y="2914650"/>
            <a:ext cx="6400800" cy="1314450"/>
          </a:xfrm>
          <a:noFill/>
          <a:ln>
            <a:noFill/>
          </a:ln>
        </p:spPr>
        <p:txBody>
          <a:bodyPr/>
          <a:lstStyle>
            <a:lvl1pPr marL="0" indent="0" algn="ctr">
              <a:buNone/>
              <a:defRPr sz="28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80496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Rectangle 4"/>
          <p:cNvSpPr/>
          <p:nvPr/>
        </p:nvSpPr>
        <p:spPr>
          <a:xfrm>
            <a:off x="0" y="0"/>
            <a:ext cx="9144000" cy="11128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2" name="Titre 1"/>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
        <p:nvSpPr>
          <p:cNvPr id="4" name="Espace réservé du contenu 2"/>
          <p:cNvSpPr>
            <a:spLocks noGrp="1"/>
          </p:cNvSpPr>
          <p:nvPr>
            <p:ph idx="1"/>
          </p:nvPr>
        </p:nvSpPr>
        <p:spPr>
          <a:xfrm>
            <a:off x="457200" y="1200150"/>
            <a:ext cx="8229600" cy="3207544"/>
          </a:xfrm>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408169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dirty="0"/>
          </a:p>
        </p:txBody>
      </p:sp>
      <p:sp>
        <p:nvSpPr>
          <p:cNvPr id="3" name="Espace réservé du contenu 2"/>
          <p:cNvSpPr>
            <a:spLocks noGrp="1"/>
          </p:cNvSpPr>
          <p:nvPr>
            <p:ph sz="half" idx="1"/>
          </p:nvPr>
        </p:nvSpPr>
        <p:spPr>
          <a:xfrm>
            <a:off x="457200" y="1200151"/>
            <a:ext cx="4038600" cy="3207804"/>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4648200" y="1200151"/>
            <a:ext cx="4038600" cy="3207804"/>
          </a:xfrm>
        </p:spPr>
        <p:txBody>
          <a:bodyPr/>
          <a:lstStyle>
            <a:lvl1pPr>
              <a:defRPr sz="2200"/>
            </a:lvl1pPr>
            <a:lvl2pPr>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14614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7"/>
            <a:ext cx="4040188" cy="277679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7"/>
            <a:ext cx="4041775" cy="277679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58184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33084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4" name="Image 6"/>
          <p:cNvPicPr>
            <a:picLocks noChangeAspect="1"/>
          </p:cNvPicPr>
          <p:nvPr/>
        </p:nvPicPr>
        <p:blipFill>
          <a:blip>
            <a:extLst>
              <a:ext uri="{28A0092B-C50C-407E-A947-70E740481C1C}">
                <a14:useLocalDpi xmlns:a14="http://schemas.microsoft.com/office/drawing/2010/main" val="0"/>
              </a:ext>
            </a:extLst>
          </a:blip>
          <a:srcRect l="39719"/>
          <a:stretch>
            <a:fillRect/>
          </a:stretch>
        </p:blipFill>
        <p:spPr bwMode="auto">
          <a:xfrm>
            <a:off x="0" y="990600"/>
            <a:ext cx="229711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082118"/>
            <a:ext cx="8229600" cy="857250"/>
          </a:xfrm>
        </p:spPr>
        <p:txBody>
          <a:bodyPr/>
          <a:lstStyle/>
          <a:p>
            <a:r>
              <a:rPr lang="fr-FR" smtClean="0"/>
              <a:t>Modifiez le style du titre</a:t>
            </a:r>
            <a:endParaRPr lang="fr-FR" dirty="0"/>
          </a:p>
        </p:txBody>
      </p:sp>
      <p:sp>
        <p:nvSpPr>
          <p:cNvPr id="5" name="Sous-titre 2"/>
          <p:cNvSpPr>
            <a:spLocks noGrp="1"/>
          </p:cNvSpPr>
          <p:nvPr>
            <p:ph type="subTitle" idx="1"/>
          </p:nvPr>
        </p:nvSpPr>
        <p:spPr>
          <a:xfrm>
            <a:off x="455036" y="2293202"/>
            <a:ext cx="8258549" cy="1314450"/>
          </a:xfrm>
          <a:noFill/>
          <a:ln>
            <a:noFill/>
          </a:ln>
        </p:spPr>
        <p:txBody>
          <a:bodyPr/>
          <a:lstStyle>
            <a:lvl1pPr marL="0" indent="0" algn="ctr">
              <a:buNone/>
              <a:defRPr sz="28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22393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bg>
      <p:bgPr>
        <a:solidFill>
          <a:schemeClr val="tx1"/>
        </a:solidFill>
        <a:effectLst/>
      </p:bgPr>
    </p:bg>
    <p:spTree>
      <p:nvGrpSpPr>
        <p:cNvPr id="1" name=""/>
        <p:cNvGrpSpPr/>
        <p:nvPr/>
      </p:nvGrpSpPr>
      <p:grpSpPr>
        <a:xfrm>
          <a:off x="0" y="0"/>
          <a:ext cx="0" cy="0"/>
          <a:chOff x="0" y="0"/>
          <a:chExt cx="0" cy="0"/>
        </a:xfrm>
      </p:grpSpPr>
      <p:pic>
        <p:nvPicPr>
          <p:cNvPr id="4" name="Image 7" descr="chum_blanc.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063" y="4124325"/>
            <a:ext cx="987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981575"/>
            <a:ext cx="9144000" cy="16192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pic>
        <p:nvPicPr>
          <p:cNvPr id="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48238"/>
            <a:ext cx="91455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flipV="1">
            <a:off x="0" y="4941888"/>
            <a:ext cx="9144000" cy="635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a:lstStyle>
            <a:lvl1pPr>
              <a:defRPr>
                <a:solidFill>
                  <a:schemeClr val="bg2"/>
                </a:solidFill>
              </a:defRPr>
            </a:lvl1pPr>
          </a:lstStyle>
          <a:p>
            <a:r>
              <a:rPr lang="fr-FR" smtClean="0"/>
              <a:t>Modifiez le style du titre</a:t>
            </a:r>
            <a:endParaRPr lang="fr-FR" dirty="0"/>
          </a:p>
        </p:txBody>
      </p:sp>
      <p:sp>
        <p:nvSpPr>
          <p:cNvPr id="5" name="Espace réservé du contenu 2"/>
          <p:cNvSpPr>
            <a:spLocks noGrp="1"/>
          </p:cNvSpPr>
          <p:nvPr>
            <p:ph idx="1"/>
          </p:nvPr>
        </p:nvSpPr>
        <p:spPr>
          <a:xfrm>
            <a:off x="457200" y="1200150"/>
            <a:ext cx="8229600" cy="3208338"/>
          </a:xfrm>
        </p:spPr>
        <p:txBody>
          <a:bodyPr/>
          <a:lstStyle>
            <a:lvl1pPr>
              <a:spcAft>
                <a:spcPts val="600"/>
              </a:spcAft>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39552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200"/>
            </a:lvl1pPr>
          </a:lstStyle>
          <a:p>
            <a:r>
              <a:rPr lang="fr-FR" smtClean="0"/>
              <a:t>Modifiez le style du titre</a:t>
            </a:r>
            <a:endParaRPr lang="fr-CA" dirty="0"/>
          </a:p>
        </p:txBody>
      </p:sp>
      <p:sp>
        <p:nvSpPr>
          <p:cNvPr id="3" name="Espace réservé du contenu 2"/>
          <p:cNvSpPr>
            <a:spLocks noGrp="1"/>
          </p:cNvSpPr>
          <p:nvPr>
            <p:ph idx="1"/>
          </p:nvPr>
        </p:nvSpPr>
        <p:spPr/>
        <p:txBody>
          <a:bodyPr/>
          <a:lstStyle>
            <a:lvl1pPr>
              <a:spcAft>
                <a:spcPts val="600"/>
              </a:spcAft>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27473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bg>
      <p:bgPr>
        <a:solidFill>
          <a:schemeClr val="bg2"/>
        </a:solidFill>
        <a:effectLst/>
      </p:bgPr>
    </p:bg>
    <p:spTree>
      <p:nvGrpSpPr>
        <p:cNvPr id="1" name=""/>
        <p:cNvGrpSpPr/>
        <p:nvPr/>
      </p:nvGrpSpPr>
      <p:grpSpPr>
        <a:xfrm>
          <a:off x="0" y="0"/>
          <a:ext cx="0" cy="0"/>
          <a:chOff x="0" y="0"/>
          <a:chExt cx="0" cy="0"/>
        </a:xfrm>
      </p:grpSpPr>
      <p:pic>
        <p:nvPicPr>
          <p:cNvPr id="4" name="Image 7" descr="chum_blanc.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063" y="4124325"/>
            <a:ext cx="987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981575"/>
            <a:ext cx="9144000" cy="16192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48238"/>
            <a:ext cx="91455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flipV="1">
            <a:off x="0" y="4941888"/>
            <a:ext cx="9144000" cy="635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200150"/>
            <a:ext cx="8229600" cy="3207544"/>
          </a:xfrm>
        </p:spPr>
        <p:txBody>
          <a:bodyPr/>
          <a:lstStyle>
            <a:lvl1pPr>
              <a:spcAft>
                <a:spcPts val="600"/>
              </a:spcAft>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93598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200"/>
            </a:lvl1pPr>
          </a:lstStyle>
          <a:p>
            <a:r>
              <a:rPr lang="fr-FR" smtClean="0"/>
              <a:t>Modifiez le style du titre</a:t>
            </a:r>
            <a:endParaRPr lang="fr-CA" dirty="0"/>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56094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123825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2142" y="87476"/>
            <a:ext cx="486339" cy="55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3658" y="670550"/>
            <a:ext cx="403204" cy="4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63298" y="206375"/>
            <a:ext cx="8223502" cy="857250"/>
          </a:xfrm>
        </p:spPr>
        <p:txBody>
          <a:bodyPr/>
          <a:lstStyle>
            <a:lvl1pPr>
              <a:defRPr sz="3200"/>
            </a:lvl1pPr>
          </a:lstStyle>
          <a:p>
            <a:r>
              <a:rPr lang="fr-FR" smtClean="0"/>
              <a:t>Modifiez le style du titre</a:t>
            </a:r>
            <a:endParaRPr lang="fr-CA" dirty="0"/>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412955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6_Titre et contenu">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9" y="87474"/>
            <a:ext cx="3156340" cy="361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4981575"/>
            <a:ext cx="9144000" cy="16192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48238"/>
            <a:ext cx="91455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flipV="1">
            <a:off x="0" y="4941888"/>
            <a:ext cx="9144000" cy="635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Image 12" descr="chum_noi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3063" y="4124325"/>
            <a:ext cx="987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sz="3200"/>
            </a:lvl1pPr>
          </a:lstStyle>
          <a:p>
            <a:r>
              <a:rPr lang="fr-FR" smtClean="0"/>
              <a:t>Modifiez le style du titre</a:t>
            </a:r>
            <a:endParaRPr lang="fr-CA" dirty="0"/>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285275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5126"/>
          <a:stretch>
            <a:fillRect/>
          </a:stretch>
        </p:blipFill>
        <p:spPr bwMode="auto">
          <a:xfrm>
            <a:off x="3540125" y="0"/>
            <a:ext cx="1539875"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lvl1pPr>
              <a:defRPr sz="3200"/>
            </a:lvl1pPr>
          </a:lstStyle>
          <a:p>
            <a:r>
              <a:rPr lang="fr-FR" smtClean="0"/>
              <a:t>Modifiez le style du titre</a:t>
            </a:r>
            <a:endParaRPr lang="fr-CA" dirty="0"/>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203042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4981575"/>
            <a:ext cx="9144000" cy="16192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027"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8" name="Rectangle 3"/>
          <p:cNvSpPr>
            <a:spLocks noGrp="1" noChangeArrowheads="1"/>
          </p:cNvSpPr>
          <p:nvPr>
            <p:ph type="body" idx="1"/>
          </p:nvPr>
        </p:nvSpPr>
        <p:spPr bwMode="auto">
          <a:xfrm>
            <a:off x="457200" y="1200150"/>
            <a:ext cx="82296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pic>
        <p:nvPicPr>
          <p:cNvPr id="1029" name="Imag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4948238"/>
            <a:ext cx="91455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flipV="1">
            <a:off x="0" y="4941888"/>
            <a:ext cx="9144000" cy="635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31" name="Image 10" descr="chum_couleur.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04175" y="4135438"/>
            <a:ext cx="9779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0" r:id="rId4"/>
    <p:sldLayoutId id="2147483817" r:id="rId5"/>
    <p:sldLayoutId id="2147483811" r:id="rId6"/>
    <p:sldLayoutId id="2147483818" r:id="rId7"/>
    <p:sldLayoutId id="2147483819" r:id="rId8"/>
    <p:sldLayoutId id="2147483820" r:id="rId9"/>
    <p:sldLayoutId id="2147483821" r:id="rId10"/>
    <p:sldLayoutId id="2147483812" r:id="rId11"/>
    <p:sldLayoutId id="2147483813" r:id="rId12"/>
    <p:sldLayoutId id="2147483822" r:id="rId13"/>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400">
          <a:solidFill>
            <a:schemeClr val="tx2"/>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2"/>
          </a:solidFill>
          <a:latin typeface="+mn-lt"/>
          <a:ea typeface="ＭＳ Ｐゴシック" charset="0"/>
        </a:defRPr>
      </a:lvl3pPr>
      <a:lvl4pPr marL="1600200" indent="-228600" algn="l" rtl="0" eaLnBrk="1" fontAlgn="base" hangingPunct="1">
        <a:spcBef>
          <a:spcPct val="20000"/>
        </a:spcBef>
        <a:spcAft>
          <a:spcPct val="0"/>
        </a:spcAft>
        <a:buChar char="–"/>
        <a:defRPr>
          <a:solidFill>
            <a:schemeClr val="tx2"/>
          </a:solidFill>
          <a:latin typeface="+mn-lt"/>
          <a:ea typeface="ＭＳ Ｐゴシック" charset="0"/>
        </a:defRPr>
      </a:lvl4pPr>
      <a:lvl5pPr marL="2057400" indent="-228600" algn="l" rtl="0" eaLnBrk="1" fontAlgn="base" hangingPunct="1">
        <a:spcBef>
          <a:spcPct val="20000"/>
        </a:spcBef>
        <a:spcAft>
          <a:spcPct val="0"/>
        </a:spcAft>
        <a:buChar char="»"/>
        <a:defRPr>
          <a:solidFill>
            <a:schemeClr val="tx2"/>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1.xml"/><Relationship Id="rId7" Type="http://schemas.openxmlformats.org/officeDocument/2006/relationships/oleObject" Target="../embeddings/oleObject7.bin"/><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22.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24.xml"/><Relationship Id="rId7" Type="http://schemas.openxmlformats.org/officeDocument/2006/relationships/oleObject" Target="../embeddings/oleObject8.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25.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27.xml"/><Relationship Id="rId7" Type="http://schemas.openxmlformats.org/officeDocument/2006/relationships/notesSlide" Target="../notesSlides/notesSlide8.xml"/><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slideLayout" Target="../slideLayouts/slideLayout13.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31.xml"/><Relationship Id="rId7" Type="http://schemas.openxmlformats.org/officeDocument/2006/relationships/oleObject" Target="../embeddings/oleObject10.bin"/><Relationship Id="rId2" Type="http://schemas.openxmlformats.org/officeDocument/2006/relationships/tags" Target="../tags/tag30.xml"/><Relationship Id="rId1" Type="http://schemas.openxmlformats.org/officeDocument/2006/relationships/vmlDrawing" Target="../drawings/vmlDrawing10.vml"/><Relationship Id="rId6" Type="http://schemas.openxmlformats.org/officeDocument/2006/relationships/slideLayout" Target="../slideLayouts/slideLayout13.xml"/><Relationship Id="rId5" Type="http://schemas.openxmlformats.org/officeDocument/2006/relationships/tags" Target="../tags/tag33.xml"/><Relationship Id="rId4" Type="http://schemas.openxmlformats.org/officeDocument/2006/relationships/tags" Target="../tags/tag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5.xml"/><Relationship Id="rId7" Type="http://schemas.openxmlformats.org/officeDocument/2006/relationships/notesSlide" Target="../notesSlides/notesSlide10.xml"/><Relationship Id="rId2" Type="http://schemas.openxmlformats.org/officeDocument/2006/relationships/tags" Target="../tags/tag34.xml"/><Relationship Id="rId1" Type="http://schemas.openxmlformats.org/officeDocument/2006/relationships/vmlDrawing" Target="../drawings/vmlDrawing11.vml"/><Relationship Id="rId6" Type="http://schemas.openxmlformats.org/officeDocument/2006/relationships/slideLayout" Target="../slideLayouts/slideLayout13.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39.xml"/><Relationship Id="rId7" Type="http://schemas.openxmlformats.org/officeDocument/2006/relationships/oleObject" Target="../embeddings/oleObject12.bin"/><Relationship Id="rId2" Type="http://schemas.openxmlformats.org/officeDocument/2006/relationships/tags" Target="../tags/tag38.xml"/><Relationship Id="rId1" Type="http://schemas.openxmlformats.org/officeDocument/2006/relationships/vmlDrawing" Target="../drawings/vmlDrawing12.vml"/><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ags" Target="../tags/tag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42.xml"/><Relationship Id="rId7" Type="http://schemas.openxmlformats.org/officeDocument/2006/relationships/oleObject" Target="../embeddings/oleObject13.bin"/><Relationship Id="rId2" Type="http://schemas.openxmlformats.org/officeDocument/2006/relationships/tags" Target="../tags/tag41.xml"/><Relationship Id="rId1" Type="http://schemas.openxmlformats.org/officeDocument/2006/relationships/vmlDrawing" Target="../drawings/vmlDrawing13.vml"/><Relationship Id="rId6" Type="http://schemas.openxmlformats.org/officeDocument/2006/relationships/slideLayout" Target="../slideLayouts/slideLayout13.xml"/><Relationship Id="rId5" Type="http://schemas.openxmlformats.org/officeDocument/2006/relationships/tags" Target="../tags/tag44.xml"/><Relationship Id="rId4" Type="http://schemas.openxmlformats.org/officeDocument/2006/relationships/tags" Target="../tags/tag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46.xml"/><Relationship Id="rId7" Type="http://schemas.openxmlformats.org/officeDocument/2006/relationships/oleObject" Target="../embeddings/oleObject14.bin"/><Relationship Id="rId2" Type="http://schemas.openxmlformats.org/officeDocument/2006/relationships/tags" Target="../tags/tag45.xml"/><Relationship Id="rId1" Type="http://schemas.openxmlformats.org/officeDocument/2006/relationships/vmlDrawing" Target="../drawings/vmlDrawing14.vml"/><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49.xml"/><Relationship Id="rId7" Type="http://schemas.openxmlformats.org/officeDocument/2006/relationships/oleObject" Target="../embeddings/oleObject15.bin"/><Relationship Id="rId2" Type="http://schemas.openxmlformats.org/officeDocument/2006/relationships/tags" Target="../tags/tag48.xml"/><Relationship Id="rId1" Type="http://schemas.openxmlformats.org/officeDocument/2006/relationships/vmlDrawing" Target="../drawings/vmlDrawing15.v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52.xml"/><Relationship Id="rId7" Type="http://schemas.openxmlformats.org/officeDocument/2006/relationships/oleObject" Target="../embeddings/oleObject16.bin"/><Relationship Id="rId2" Type="http://schemas.openxmlformats.org/officeDocument/2006/relationships/tags" Target="../tags/tag51.xml"/><Relationship Id="rId1" Type="http://schemas.openxmlformats.org/officeDocument/2006/relationships/vmlDrawing" Target="../drawings/vmlDrawing16.vml"/><Relationship Id="rId6" Type="http://schemas.openxmlformats.org/officeDocument/2006/relationships/slideLayout" Target="../slideLayouts/slideLayout13.xml"/><Relationship Id="rId5" Type="http://schemas.openxmlformats.org/officeDocument/2006/relationships/tags" Target="../tags/tag54.xml"/><Relationship Id="rId4" Type="http://schemas.openxmlformats.org/officeDocument/2006/relationships/tags" Target="../tags/tag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8.emf"/><Relationship Id="rId2" Type="http://schemas.openxmlformats.org/officeDocument/2006/relationships/tags" Target="../tags/tag55.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Layout" Target="../slideLayouts/slideLayout13.xml"/><Relationship Id="rId4" Type="http://schemas.openxmlformats.org/officeDocument/2006/relationships/tags" Target="../tags/tag57.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59.xml"/><Relationship Id="rId7" Type="http://schemas.openxmlformats.org/officeDocument/2006/relationships/oleObject" Target="../embeddings/oleObject18.bin"/><Relationship Id="rId2" Type="http://schemas.openxmlformats.org/officeDocument/2006/relationships/tags" Target="../tags/tag58.xml"/><Relationship Id="rId1" Type="http://schemas.openxmlformats.org/officeDocument/2006/relationships/vmlDrawing" Target="../drawings/vmlDrawing18.vml"/><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ags" Target="../tags/tag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62.xml"/><Relationship Id="rId7" Type="http://schemas.openxmlformats.org/officeDocument/2006/relationships/oleObject" Target="../embeddings/oleObject19.bin"/><Relationship Id="rId2" Type="http://schemas.openxmlformats.org/officeDocument/2006/relationships/tags" Target="../tags/tag61.xml"/><Relationship Id="rId1" Type="http://schemas.openxmlformats.org/officeDocument/2006/relationships/vmlDrawing" Target="../drawings/vmlDrawing19.vml"/><Relationship Id="rId6" Type="http://schemas.openxmlformats.org/officeDocument/2006/relationships/notesSlide" Target="../notesSlides/notesSlide15.xml"/><Relationship Id="rId5" Type="http://schemas.openxmlformats.org/officeDocument/2006/relationships/slideLayout" Target="../slideLayouts/slideLayout13.xml"/><Relationship Id="rId4" Type="http://schemas.openxmlformats.org/officeDocument/2006/relationships/tags" Target="../tags/tag63.xml"/><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65.xml"/><Relationship Id="rId7" Type="http://schemas.openxmlformats.org/officeDocument/2006/relationships/oleObject" Target="../embeddings/oleObject20.bin"/><Relationship Id="rId2" Type="http://schemas.openxmlformats.org/officeDocument/2006/relationships/tags" Target="../tags/tag64.xml"/><Relationship Id="rId1" Type="http://schemas.openxmlformats.org/officeDocument/2006/relationships/vmlDrawing" Target="../drawings/vmlDrawing20.vml"/><Relationship Id="rId6" Type="http://schemas.openxmlformats.org/officeDocument/2006/relationships/slideLayout" Target="../slideLayouts/slideLayout13.xml"/><Relationship Id="rId5" Type="http://schemas.openxmlformats.org/officeDocument/2006/relationships/tags" Target="../tags/tag67.xml"/><Relationship Id="rId4" Type="http://schemas.openxmlformats.org/officeDocument/2006/relationships/tags" Target="../tags/tag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2.emf"/><Relationship Id="rId2" Type="http://schemas.openxmlformats.org/officeDocument/2006/relationships/tags" Target="../tags/tag68.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Layout" Target="../slideLayouts/slideLayout13.xml"/><Relationship Id="rId4" Type="http://schemas.openxmlformats.org/officeDocument/2006/relationships/tags" Target="../tags/tag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3.xml"/><Relationship Id="rId4"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33.emf"/><Relationship Id="rId2" Type="http://schemas.openxmlformats.org/officeDocument/2006/relationships/tags" Target="../tags/tag7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Layout" Target="../slideLayouts/slideLayout13.xml"/><Relationship Id="rId4" Type="http://schemas.openxmlformats.org/officeDocument/2006/relationships/tags" Target="../tags/tag7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75.xml"/><Relationship Id="rId7" Type="http://schemas.openxmlformats.org/officeDocument/2006/relationships/oleObject" Target="../embeddings/oleObject23.bin"/><Relationship Id="rId2" Type="http://schemas.openxmlformats.org/officeDocument/2006/relationships/tags" Target="../tags/tag74.xml"/><Relationship Id="rId1" Type="http://schemas.openxmlformats.org/officeDocument/2006/relationships/vmlDrawing" Target="../drawings/vmlDrawing23.vml"/><Relationship Id="rId6" Type="http://schemas.openxmlformats.org/officeDocument/2006/relationships/notesSlide" Target="../notesSlides/notesSlide16.xml"/><Relationship Id="rId5" Type="http://schemas.openxmlformats.org/officeDocument/2006/relationships/slideLayout" Target="../slideLayouts/slideLayout13.xml"/><Relationship Id="rId4" Type="http://schemas.openxmlformats.org/officeDocument/2006/relationships/tags" Target="../tags/tag7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78.xml"/><Relationship Id="rId7" Type="http://schemas.openxmlformats.org/officeDocument/2006/relationships/oleObject" Target="../embeddings/oleObject24.bin"/><Relationship Id="rId2" Type="http://schemas.openxmlformats.org/officeDocument/2006/relationships/tags" Target="../tags/tag77.xml"/><Relationship Id="rId1" Type="http://schemas.openxmlformats.org/officeDocument/2006/relationships/vmlDrawing" Target="../drawings/vmlDrawing24.vml"/><Relationship Id="rId6" Type="http://schemas.openxmlformats.org/officeDocument/2006/relationships/slideLayout" Target="../slideLayouts/slideLayout13.xml"/><Relationship Id="rId5" Type="http://schemas.openxmlformats.org/officeDocument/2006/relationships/tags" Target="../tags/tag80.xml"/><Relationship Id="rId4" Type="http://schemas.openxmlformats.org/officeDocument/2006/relationships/tags" Target="../tags/tag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36.emf"/><Relationship Id="rId2" Type="http://schemas.openxmlformats.org/officeDocument/2006/relationships/tags" Target="../tags/tag8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slideLayout" Target="../slideLayouts/slideLayout13.xml"/><Relationship Id="rId4" Type="http://schemas.openxmlformats.org/officeDocument/2006/relationships/tags" Target="../tags/tag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85.xml"/><Relationship Id="rId7" Type="http://schemas.openxmlformats.org/officeDocument/2006/relationships/oleObject" Target="../embeddings/oleObject26.bin"/><Relationship Id="rId2" Type="http://schemas.openxmlformats.org/officeDocument/2006/relationships/tags" Target="../tags/tag84.xml"/><Relationship Id="rId1" Type="http://schemas.openxmlformats.org/officeDocument/2006/relationships/vmlDrawing" Target="../drawings/vmlDrawing26.vml"/><Relationship Id="rId6" Type="http://schemas.openxmlformats.org/officeDocument/2006/relationships/slideLayout" Target="../slideLayouts/slideLayout13.xml"/><Relationship Id="rId5" Type="http://schemas.openxmlformats.org/officeDocument/2006/relationships/tags" Target="../tags/tag87.xml"/><Relationship Id="rId4" Type="http://schemas.openxmlformats.org/officeDocument/2006/relationships/tags" Target="../tags/tag8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3.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3.xml"/><Relationship Id="rId4" Type="http://schemas.openxmlformats.org/officeDocument/2006/relationships/tags" Target="../tags/tag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9.xml"/><Relationship Id="rId7" Type="http://schemas.openxmlformats.org/officeDocument/2006/relationships/image" Target="../media/image38.emf"/><Relationship Id="rId2" Type="http://schemas.openxmlformats.org/officeDocument/2006/relationships/tags" Target="../tags/tag88.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Layout" Target="../slideLayouts/slideLayout13.xml"/><Relationship Id="rId4" Type="http://schemas.openxmlformats.org/officeDocument/2006/relationships/tags" Target="../tags/tag90.xml"/></Relationships>
</file>

<file path=ppt/slides/_rels/slide5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39.emf"/><Relationship Id="rId2" Type="http://schemas.openxmlformats.org/officeDocument/2006/relationships/tags" Target="../tags/tag91.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slideLayout" Target="../slideLayouts/slideLayout13.xml"/><Relationship Id="rId4" Type="http://schemas.openxmlformats.org/officeDocument/2006/relationships/tags" Target="../tags/tag9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95.xml"/><Relationship Id="rId7" Type="http://schemas.openxmlformats.org/officeDocument/2006/relationships/notesSlide" Target="../notesSlides/notesSlide18.xml"/><Relationship Id="rId2" Type="http://schemas.openxmlformats.org/officeDocument/2006/relationships/tags" Target="../tags/tag94.xml"/><Relationship Id="rId1" Type="http://schemas.openxmlformats.org/officeDocument/2006/relationships/vmlDrawing" Target="../drawings/vmlDrawing29.vml"/><Relationship Id="rId6" Type="http://schemas.openxmlformats.org/officeDocument/2006/relationships/slideLayout" Target="../slideLayouts/slideLayout13.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image" Target="../media/image4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tags" Target="../tags/tag99.xml"/><Relationship Id="rId7" Type="http://schemas.openxmlformats.org/officeDocument/2006/relationships/oleObject" Target="../embeddings/oleObject30.bin"/><Relationship Id="rId2" Type="http://schemas.openxmlformats.org/officeDocument/2006/relationships/tags" Target="../tags/tag98.xml"/><Relationship Id="rId1" Type="http://schemas.openxmlformats.org/officeDocument/2006/relationships/vmlDrawing" Target="../drawings/vmlDrawing30.vml"/><Relationship Id="rId6" Type="http://schemas.openxmlformats.org/officeDocument/2006/relationships/slideLayout" Target="../slideLayouts/slideLayout13.xml"/><Relationship Id="rId5" Type="http://schemas.openxmlformats.org/officeDocument/2006/relationships/tags" Target="../tags/tag101.xml"/><Relationship Id="rId4" Type="http://schemas.openxmlformats.org/officeDocument/2006/relationships/tags" Target="../tags/tag10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42.emf"/><Relationship Id="rId2" Type="http://schemas.openxmlformats.org/officeDocument/2006/relationships/tags" Target="../tags/tag10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slideLayout" Target="../slideLayouts/slideLayout13.xml"/><Relationship Id="rId4" Type="http://schemas.openxmlformats.org/officeDocument/2006/relationships/tags" Target="../tags/tag10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106.xml"/><Relationship Id="rId7" Type="http://schemas.openxmlformats.org/officeDocument/2006/relationships/oleObject" Target="../embeddings/oleObject32.bin"/><Relationship Id="rId2" Type="http://schemas.openxmlformats.org/officeDocument/2006/relationships/tags" Target="../tags/tag105.xml"/><Relationship Id="rId1" Type="http://schemas.openxmlformats.org/officeDocument/2006/relationships/vmlDrawing" Target="../drawings/vmlDrawing32.vml"/><Relationship Id="rId6" Type="http://schemas.openxmlformats.org/officeDocument/2006/relationships/slideLayout" Target="../slideLayouts/slideLayout13.xml"/><Relationship Id="rId5" Type="http://schemas.openxmlformats.org/officeDocument/2006/relationships/tags" Target="../tags/tag108.xml"/><Relationship Id="rId4" Type="http://schemas.openxmlformats.org/officeDocument/2006/relationships/tags" Target="../tags/tag10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110.xml"/><Relationship Id="rId7" Type="http://schemas.openxmlformats.org/officeDocument/2006/relationships/oleObject" Target="../embeddings/oleObject33.bin"/><Relationship Id="rId2" Type="http://schemas.openxmlformats.org/officeDocument/2006/relationships/tags" Target="../tags/tag109.xml"/><Relationship Id="rId1" Type="http://schemas.openxmlformats.org/officeDocument/2006/relationships/vmlDrawing" Target="../drawings/vmlDrawing33.vml"/><Relationship Id="rId6" Type="http://schemas.openxmlformats.org/officeDocument/2006/relationships/slideLayout" Target="../slideLayouts/slideLayout13.xml"/><Relationship Id="rId5" Type="http://schemas.openxmlformats.org/officeDocument/2006/relationships/tags" Target="../tags/tag112.xml"/><Relationship Id="rId4" Type="http://schemas.openxmlformats.org/officeDocument/2006/relationships/tags" Target="../tags/tag1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114.xml"/><Relationship Id="rId7" Type="http://schemas.openxmlformats.org/officeDocument/2006/relationships/notesSlide" Target="../notesSlides/notesSlide19.xml"/><Relationship Id="rId2" Type="http://schemas.openxmlformats.org/officeDocument/2006/relationships/tags" Target="../tags/tag113.xml"/><Relationship Id="rId1" Type="http://schemas.openxmlformats.org/officeDocument/2006/relationships/vmlDrawing" Target="../drawings/vmlDrawing34.vml"/><Relationship Id="rId6" Type="http://schemas.openxmlformats.org/officeDocument/2006/relationships/slideLayout" Target="../slideLayouts/slideLayout13.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45.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18.xml"/><Relationship Id="rId7" Type="http://schemas.openxmlformats.org/officeDocument/2006/relationships/notesSlide" Target="../notesSlides/notesSlide21.xml"/><Relationship Id="rId2" Type="http://schemas.openxmlformats.org/officeDocument/2006/relationships/tags" Target="../tags/tag117.xml"/><Relationship Id="rId1" Type="http://schemas.openxmlformats.org/officeDocument/2006/relationships/vmlDrawing" Target="../drawings/vmlDrawing35.vml"/><Relationship Id="rId6" Type="http://schemas.openxmlformats.org/officeDocument/2006/relationships/slideLayout" Target="../slideLayouts/slideLayout13.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46.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2.xml"/><Relationship Id="rId7"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13.xml"/></Relationships>
</file>

<file path=ppt/slides/_rels/slide7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tags" Target="../tags/tag122.xml"/><Relationship Id="rId7" Type="http://schemas.openxmlformats.org/officeDocument/2006/relationships/oleObject" Target="../embeddings/oleObject36.bin"/><Relationship Id="rId2" Type="http://schemas.openxmlformats.org/officeDocument/2006/relationships/tags" Target="../tags/tag121.xml"/><Relationship Id="rId1" Type="http://schemas.openxmlformats.org/officeDocument/2006/relationships/vmlDrawing" Target="../drawings/vmlDrawing36.vml"/><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ags" Target="../tags/tag123.xml"/><Relationship Id="rId9"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125.xml"/><Relationship Id="rId7" Type="http://schemas.openxmlformats.org/officeDocument/2006/relationships/oleObject" Target="../embeddings/oleObject37.bin"/><Relationship Id="rId2" Type="http://schemas.openxmlformats.org/officeDocument/2006/relationships/tags" Target="../tags/tag124.xml"/><Relationship Id="rId1" Type="http://schemas.openxmlformats.org/officeDocument/2006/relationships/vmlDrawing" Target="../drawings/vmlDrawing37.v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126.xml"/><Relationship Id="rId9" Type="http://schemas.openxmlformats.org/officeDocument/2006/relationships/image" Target="../media/image16.png"/></Relationships>
</file>

<file path=ppt/slides/_rels/slide73.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tags" Target="../tags/tag128.xml"/><Relationship Id="rId7" Type="http://schemas.openxmlformats.org/officeDocument/2006/relationships/oleObject" Target="../embeddings/oleObject38.bin"/><Relationship Id="rId2" Type="http://schemas.openxmlformats.org/officeDocument/2006/relationships/tags" Target="../tags/tag127.xml"/><Relationship Id="rId1" Type="http://schemas.openxmlformats.org/officeDocument/2006/relationships/vmlDrawing" Target="../drawings/vmlDrawing38.vml"/><Relationship Id="rId6" Type="http://schemas.openxmlformats.org/officeDocument/2006/relationships/notesSlide" Target="../notesSlides/notesSlide24.xml"/><Relationship Id="rId5" Type="http://schemas.openxmlformats.org/officeDocument/2006/relationships/slideLayout" Target="../slideLayouts/slideLayout13.xml"/><Relationship Id="rId4" Type="http://schemas.openxmlformats.org/officeDocument/2006/relationships/tags" Target="../tags/tag129.xml"/><Relationship Id="rId9" Type="http://schemas.openxmlformats.org/officeDocument/2006/relationships/image" Target="../media/image16.png"/></Relationships>
</file>

<file path=ppt/slides/_rels/slide74.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131.xml"/><Relationship Id="rId7" Type="http://schemas.openxmlformats.org/officeDocument/2006/relationships/oleObject" Target="../embeddings/oleObject39.bin"/><Relationship Id="rId2" Type="http://schemas.openxmlformats.org/officeDocument/2006/relationships/tags" Target="../tags/tag130.xml"/><Relationship Id="rId1" Type="http://schemas.openxmlformats.org/officeDocument/2006/relationships/vmlDrawing" Target="../drawings/vmlDrawing39.vml"/><Relationship Id="rId6" Type="http://schemas.openxmlformats.org/officeDocument/2006/relationships/notesSlide" Target="../notesSlides/notesSlide25.xml"/><Relationship Id="rId5" Type="http://schemas.openxmlformats.org/officeDocument/2006/relationships/slideLayout" Target="../slideLayouts/slideLayout13.xml"/><Relationship Id="rId4" Type="http://schemas.openxmlformats.org/officeDocument/2006/relationships/tags" Target="../tags/tag132.xml"/><Relationship Id="rId9" Type="http://schemas.openxmlformats.org/officeDocument/2006/relationships/image" Target="../media/image16.png"/></Relationships>
</file>

<file path=ppt/slides/_rels/slide75.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tags" Target="../tags/tag134.xml"/><Relationship Id="rId7" Type="http://schemas.openxmlformats.org/officeDocument/2006/relationships/oleObject" Target="../embeddings/oleObject40.bin"/><Relationship Id="rId2" Type="http://schemas.openxmlformats.org/officeDocument/2006/relationships/tags" Target="../tags/tag133.xml"/><Relationship Id="rId1" Type="http://schemas.openxmlformats.org/officeDocument/2006/relationships/vmlDrawing" Target="../drawings/vmlDrawing40.vml"/><Relationship Id="rId6" Type="http://schemas.openxmlformats.org/officeDocument/2006/relationships/notesSlide" Target="../notesSlides/notesSlide26.xml"/><Relationship Id="rId5" Type="http://schemas.openxmlformats.org/officeDocument/2006/relationships/slideLayout" Target="../slideLayouts/slideLayout13.xml"/><Relationship Id="rId4" Type="http://schemas.openxmlformats.org/officeDocument/2006/relationships/tags" Target="../tags/tag135.xml"/><Relationship Id="rId9" Type="http://schemas.openxmlformats.org/officeDocument/2006/relationships/image" Target="../media/image16.png"/></Relationships>
</file>

<file path=ppt/slides/_rels/slide76.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137.xml"/><Relationship Id="rId7" Type="http://schemas.openxmlformats.org/officeDocument/2006/relationships/oleObject" Target="../embeddings/oleObject41.bin"/><Relationship Id="rId2" Type="http://schemas.openxmlformats.org/officeDocument/2006/relationships/tags" Target="../tags/tag136.xml"/><Relationship Id="rId1" Type="http://schemas.openxmlformats.org/officeDocument/2006/relationships/vmlDrawing" Target="../drawings/vmlDrawing41.vml"/><Relationship Id="rId6" Type="http://schemas.openxmlformats.org/officeDocument/2006/relationships/notesSlide" Target="../notesSlides/notesSlide27.xml"/><Relationship Id="rId5" Type="http://schemas.openxmlformats.org/officeDocument/2006/relationships/slideLayout" Target="../slideLayouts/slideLayout13.xml"/><Relationship Id="rId4" Type="http://schemas.openxmlformats.org/officeDocument/2006/relationships/tags" Target="../tags/tag138.xml"/><Relationship Id="rId9" Type="http://schemas.openxmlformats.org/officeDocument/2006/relationships/image" Target="../media/image16.png"/></Relationships>
</file>

<file path=ppt/slides/_rels/slide7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0.xml"/><Relationship Id="rId7" Type="http://schemas.openxmlformats.org/officeDocument/2006/relationships/image" Target="../media/image53.emf"/><Relationship Id="rId2" Type="http://schemas.openxmlformats.org/officeDocument/2006/relationships/tags" Target="../tags/tag139.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slideLayout" Target="../slideLayouts/slideLayout13.xml"/><Relationship Id="rId4" Type="http://schemas.openxmlformats.org/officeDocument/2006/relationships/tags" Target="../tags/tag141.xml"/></Relationships>
</file>

<file path=ppt/slides/_rels/slide7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3.xml"/><Relationship Id="rId7" Type="http://schemas.openxmlformats.org/officeDocument/2006/relationships/image" Target="../media/image54.emf"/><Relationship Id="rId2" Type="http://schemas.openxmlformats.org/officeDocument/2006/relationships/tags" Target="../tags/tag142.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slideLayout" Target="../slideLayouts/slideLayout13.xml"/><Relationship Id="rId4" Type="http://schemas.openxmlformats.org/officeDocument/2006/relationships/tags" Target="../tags/tag144.xml"/></Relationships>
</file>

<file path=ppt/slides/_rels/slide79.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tags" Target="../tags/tag146.xml"/><Relationship Id="rId7" Type="http://schemas.openxmlformats.org/officeDocument/2006/relationships/oleObject" Target="../embeddings/oleObject44.bin"/><Relationship Id="rId2" Type="http://schemas.openxmlformats.org/officeDocument/2006/relationships/tags" Target="../tags/tag145.xml"/><Relationship Id="rId1" Type="http://schemas.openxmlformats.org/officeDocument/2006/relationships/vmlDrawing" Target="../drawings/vmlDrawing44.vml"/><Relationship Id="rId6" Type="http://schemas.openxmlformats.org/officeDocument/2006/relationships/notesSlide" Target="../notesSlides/notesSlide28.xml"/><Relationship Id="rId5" Type="http://schemas.openxmlformats.org/officeDocument/2006/relationships/slideLayout" Target="../slideLayouts/slideLayout13.xml"/><Relationship Id="rId4" Type="http://schemas.openxmlformats.org/officeDocument/2006/relationships/tags" Target="../tags/tag147.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15.xml"/><Relationship Id="rId7" Type="http://schemas.openxmlformats.org/officeDocument/2006/relationships/oleObject" Target="../embeddings/oleObject5.bin"/><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6.xml"/><Relationship Id="rId9" Type="http://schemas.openxmlformats.org/officeDocument/2006/relationships/image" Target="../media/image16.png"/></Relationships>
</file>

<file path=ppt/slides/_rels/slide80.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149.xml"/><Relationship Id="rId7" Type="http://schemas.openxmlformats.org/officeDocument/2006/relationships/oleObject" Target="../embeddings/oleObject45.bin"/><Relationship Id="rId2" Type="http://schemas.openxmlformats.org/officeDocument/2006/relationships/tags" Target="../tags/tag148.xml"/><Relationship Id="rId1" Type="http://schemas.openxmlformats.org/officeDocument/2006/relationships/vmlDrawing" Target="../drawings/vmlDrawing45.vml"/><Relationship Id="rId6" Type="http://schemas.openxmlformats.org/officeDocument/2006/relationships/notesSlide" Target="../notesSlides/notesSlide29.xml"/><Relationship Id="rId5" Type="http://schemas.openxmlformats.org/officeDocument/2006/relationships/slideLayout" Target="../slideLayouts/slideLayout13.xml"/><Relationship Id="rId4" Type="http://schemas.openxmlformats.org/officeDocument/2006/relationships/tags" Target="../tags/tag150.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18.xml"/><Relationship Id="rId7" Type="http://schemas.openxmlformats.org/officeDocument/2006/relationships/oleObject" Target="../embeddings/oleObject6.bin"/><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2"/>
          <p:cNvSpPr>
            <a:spLocks noGrp="1"/>
          </p:cNvSpPr>
          <p:nvPr>
            <p:ph type="ctrTitle"/>
          </p:nvPr>
        </p:nvSpPr>
        <p:spPr>
          <a:xfrm>
            <a:off x="685800" y="659027"/>
            <a:ext cx="7772400" cy="1342769"/>
          </a:xfrm>
        </p:spPr>
        <p:txBody>
          <a:bodyPr/>
          <a:lstStyle/>
          <a:p>
            <a:r>
              <a:rPr lang="fr-CA" sz="3200" dirty="0" smtClean="0">
                <a:ea typeface="ＭＳ Ｐゴシック" pitchFamily="-84" charset="-128"/>
              </a:rPr>
              <a:t>Questionnaire du participant et de ses proches</a:t>
            </a:r>
            <a:endParaRPr lang="fr-FR" sz="3200" dirty="0" smtClean="0">
              <a:ea typeface="ＭＳ Ｐゴシック" pitchFamily="-84" charset="-128"/>
            </a:endParaRPr>
          </a:p>
        </p:txBody>
      </p:sp>
      <p:sp>
        <p:nvSpPr>
          <p:cNvPr id="10242" name="Sous-titre 4"/>
          <p:cNvSpPr>
            <a:spLocks noGrp="1"/>
          </p:cNvSpPr>
          <p:nvPr>
            <p:ph type="subTitle" idx="1"/>
          </p:nvPr>
        </p:nvSpPr>
        <p:spPr>
          <a:xfrm>
            <a:off x="667265" y="2183028"/>
            <a:ext cx="7850659" cy="2078730"/>
          </a:xfrm>
        </p:spPr>
        <p:txBody>
          <a:bodyPr/>
          <a:lstStyle/>
          <a:p>
            <a:r>
              <a:rPr lang="fr-CA" sz="1800" dirty="0">
                <a:ea typeface="ＭＳ Ｐゴシック" pitchFamily="-84" charset="-128"/>
              </a:rPr>
              <a:t>Cher (ère) participant (e),</a:t>
            </a:r>
          </a:p>
          <a:p>
            <a:r>
              <a:rPr lang="fr-CA" sz="1800" dirty="0" smtClean="0">
                <a:ea typeface="ＭＳ Ｐゴシック" pitchFamily="-84" charset="-128"/>
              </a:rPr>
              <a:t>nous </a:t>
            </a:r>
            <a:r>
              <a:rPr lang="fr-CA" sz="1800" dirty="0">
                <a:ea typeface="ＭＳ Ｐゴシック" pitchFamily="-84" charset="-128"/>
              </a:rPr>
              <a:t>vous demandons de répondre à toutes les questions de ce questionnaire, en suivant les instructions qui vous sont </a:t>
            </a:r>
            <a:r>
              <a:rPr lang="fr-CA" sz="1800" dirty="0" smtClean="0">
                <a:ea typeface="ＭＳ Ｐゴシック" pitchFamily="-84" charset="-128"/>
              </a:rPr>
              <a:t>données.</a:t>
            </a:r>
          </a:p>
          <a:p>
            <a:endParaRPr lang="fr-CA" sz="1800" dirty="0">
              <a:ea typeface="ＭＳ Ｐゴシック" pitchFamily="-84" charset="-128"/>
            </a:endParaRPr>
          </a:p>
          <a:p>
            <a:r>
              <a:rPr lang="fr-CA" sz="1800" dirty="0" smtClean="0">
                <a:ea typeface="ＭＳ Ｐゴシック" pitchFamily="-84" charset="-128"/>
              </a:rPr>
              <a:t>Il </a:t>
            </a:r>
            <a:r>
              <a:rPr lang="fr-CA" sz="1800" dirty="0">
                <a:ea typeface="ＭＳ Ｐゴシック" pitchFamily="-84" charset="-128"/>
              </a:rPr>
              <a:t>n’y a pas de bonne ni de mauvaise réponse à ces questions. Tous les renseignements recueillis resteront </a:t>
            </a:r>
            <a:r>
              <a:rPr lang="fr-CA" sz="1800" dirty="0" smtClean="0">
                <a:ea typeface="ＭＳ Ｐゴシック" pitchFamily="-84" charset="-128"/>
              </a:rPr>
              <a:t>anonymes.</a:t>
            </a:r>
            <a:endParaRPr lang="fr-CA" sz="1800" dirty="0">
              <a:ea typeface="ＭＳ Ｐゴシック" pitchFamily="-84" charset="-128"/>
            </a:endParaRPr>
          </a:p>
          <a:p>
            <a:endParaRPr lang="fr-FR" sz="1800" dirty="0" smtClean="0">
              <a:ea typeface="ＭＳ Ｐゴシック" pitchFamily="-84" charset="-128"/>
            </a:endParaRPr>
          </a:p>
        </p:txBody>
      </p:sp>
      <p:pic>
        <p:nvPicPr>
          <p:cNvPr id="47106" name="Picture 2" descr="CC-BY-NC-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5092"/>
            <a:ext cx="391886" cy="1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00756" y="587022"/>
            <a:ext cx="8229600" cy="2054578"/>
          </a:xfrm>
        </p:spPr>
        <p:txBody>
          <a:bodyPr/>
          <a:lstStyle/>
          <a:p>
            <a:pPr marL="514350" indent="-514350" algn="l">
              <a:buFont typeface="+mj-lt"/>
              <a:buAutoNum type="arabicPeriod" startAt="7"/>
            </a:pPr>
            <a:r>
              <a:rPr lang="fr-CA" dirty="0"/>
              <a:t>Je sais reconnaître les effets secondaires de mon traitement et quoi faire s’ils se manifestent</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780844" y="1634067"/>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55143740"/>
              </p:ext>
            </p:extLst>
          </p:nvPr>
        </p:nvGraphicFramePr>
        <p:xfrm>
          <a:off x="9603820" y="1147235"/>
          <a:ext cx="4572000" cy="3860800"/>
        </p:xfrm>
        <a:graphic>
          <a:graphicData uri="http://schemas.openxmlformats.org/presentationml/2006/ole">
            <mc:AlternateContent xmlns:mc="http://schemas.openxmlformats.org/markup-compatibility/2006">
              <mc:Choice xmlns:v="urn:schemas-microsoft-com:vml" Requires="v">
                <p:oleObj spid="_x0000_s5305"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603820" y="1147235"/>
                        <a:ext cx="4572000" cy="3860800"/>
                      </a:xfrm>
                      <a:prstGeom prst="rect">
                        <a:avLst/>
                      </a:prstGeom>
                    </p:spPr>
                  </p:pic>
                </p:oleObj>
              </mc:Fallback>
            </mc:AlternateContent>
          </a:graphicData>
        </a:graphic>
      </p:graphicFrame>
      <p:pic>
        <p:nvPicPr>
          <p:cNvPr id="513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844800"/>
            <a:ext cx="8609013" cy="117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10</a:t>
            </a:fld>
            <a:endParaRPr lang="fr-CA" sz="800" dirty="0"/>
          </a:p>
        </p:txBody>
      </p:sp>
    </p:spTree>
    <p:custDataLst>
      <p:tags r:id="rId2"/>
    </p:custDataLst>
    <p:extLst>
      <p:ext uri="{BB962C8B-B14F-4D97-AF65-F5344CB8AC3E}">
        <p14:creationId xmlns:p14="http://schemas.microsoft.com/office/powerpoint/2010/main" val="13345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Volet pratique de la séance d’information</a:t>
            </a:r>
          </a:p>
        </p:txBody>
      </p:sp>
      <p:sp>
        <p:nvSpPr>
          <p:cNvPr id="3" name="Espace réservé du contenu 2"/>
          <p:cNvSpPr>
            <a:spLocks noGrp="1"/>
          </p:cNvSpPr>
          <p:nvPr>
            <p:ph idx="1"/>
          </p:nvPr>
        </p:nvSpPr>
        <p:spPr/>
        <p:txBody>
          <a:bodyPr/>
          <a:lstStyle/>
          <a:p>
            <a:pPr marL="0" indent="0" algn="ctr">
              <a:buNone/>
            </a:pPr>
            <a:endParaRPr lang="en-CA" dirty="0" smtClean="0"/>
          </a:p>
          <a:p>
            <a:pPr marL="0" indent="0" algn="ctr">
              <a:buNone/>
            </a:pPr>
            <a:r>
              <a:rPr lang="en-CA" sz="3600" b="1" dirty="0" smtClean="0"/>
              <a:t>Bloc 1</a:t>
            </a:r>
          </a:p>
          <a:p>
            <a:pPr marL="0" indent="0" algn="ctr">
              <a:buNone/>
            </a:pPr>
            <a:endParaRPr lang="fr-CA" dirty="0"/>
          </a:p>
          <a:p>
            <a:pPr marL="0" indent="0" algn="ctr">
              <a:buNone/>
            </a:pPr>
            <a:r>
              <a:rPr lang="fr-CA" dirty="0" smtClean="0"/>
              <a:t>Manipulation </a:t>
            </a:r>
            <a:r>
              <a:rPr lang="fr-CA" dirty="0"/>
              <a:t>sécuritaire et gestion des déchets</a:t>
            </a:r>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11</a:t>
            </a:fld>
            <a:endParaRPr lang="fr-CA" sz="800" dirty="0"/>
          </a:p>
        </p:txBody>
      </p:sp>
    </p:spTree>
    <p:extLst>
      <p:ext uri="{BB962C8B-B14F-4D97-AF65-F5344CB8AC3E}">
        <p14:creationId xmlns:p14="http://schemas.microsoft.com/office/powerpoint/2010/main" val="139567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8621"/>
            <a:ext cx="8229600" cy="2269067"/>
          </a:xfrm>
        </p:spPr>
        <p:txBody>
          <a:bodyPr/>
          <a:lstStyle/>
          <a:p>
            <a:pPr marL="514350" indent="-514350" algn="l">
              <a:buFont typeface="+mj-lt"/>
              <a:buAutoNum type="arabicPeriod" startAt="8"/>
            </a:pPr>
            <a:r>
              <a:rPr lang="fr-CA" dirty="0"/>
              <a:t>Les explications données dans la vidéo sur la manipulation sécuritaire et la gestion des déchets étaient claires et faciles à comprendre</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517571" y="1458686"/>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278202565"/>
              </p:ext>
            </p:extLst>
          </p:nvPr>
        </p:nvGraphicFramePr>
        <p:xfrm>
          <a:off x="9879233" y="1282700"/>
          <a:ext cx="4572000" cy="3860800"/>
        </p:xfrm>
        <a:graphic>
          <a:graphicData uri="http://schemas.openxmlformats.org/presentationml/2006/ole">
            <mc:AlternateContent xmlns:mc="http://schemas.openxmlformats.org/markup-compatibility/2006">
              <mc:Choice xmlns:v="urn:schemas-microsoft-com:vml" Requires="v">
                <p:oleObj spid="_x0000_s6332"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879233" y="1282700"/>
                        <a:ext cx="4572000" cy="3860800"/>
                      </a:xfrm>
                      <a:prstGeom prst="rect">
                        <a:avLst/>
                      </a:prstGeom>
                    </p:spPr>
                  </p:pic>
                </p:oleObj>
              </mc:Fallback>
            </mc:AlternateContent>
          </a:graphicData>
        </a:graphic>
      </p:graphicFrame>
      <p:pic>
        <p:nvPicPr>
          <p:cNvPr id="615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11" y="3025422"/>
            <a:ext cx="8609013" cy="118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12</a:t>
            </a:fld>
            <a:endParaRPr lang="fr-CA" sz="800" dirty="0"/>
          </a:p>
        </p:txBody>
      </p:sp>
    </p:spTree>
    <p:custDataLst>
      <p:tags r:id="rId2"/>
    </p:custDataLst>
    <p:extLst>
      <p:ext uri="{BB962C8B-B14F-4D97-AF65-F5344CB8AC3E}">
        <p14:creationId xmlns:p14="http://schemas.microsoft.com/office/powerpoint/2010/main" val="3596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57250"/>
          </a:xfrm>
        </p:spPr>
        <p:txBody>
          <a:bodyPr/>
          <a:lstStyle/>
          <a:p>
            <a:pPr marL="514350" indent="-514350" algn="l">
              <a:buFont typeface="+mj-lt"/>
              <a:buAutoNum type="arabicPeriod" startAt="9"/>
            </a:pPr>
            <a:r>
              <a:rPr lang="fr-FR" dirty="0">
                <a:ea typeface="ＭＳ Ｐゴシック" pitchFamily="-84" charset="-128"/>
              </a:rPr>
              <a:t>Je dois garder mon médicament dans un </a:t>
            </a:r>
            <a:r>
              <a:rPr lang="fr-FR" dirty="0" smtClean="0">
                <a:ea typeface="ＭＳ Ｐゴシック" pitchFamily="-84" charset="-128"/>
              </a:rPr>
              <a:t>endroit:</a:t>
            </a:r>
            <a:endParaRPr lang="fr-CA" dirty="0"/>
          </a:p>
        </p:txBody>
      </p:sp>
      <p:sp>
        <p:nvSpPr>
          <p:cNvPr id="3" name="TPAnswers"/>
          <p:cNvSpPr>
            <a:spLocks noGrp="1"/>
          </p:cNvSpPr>
          <p:nvPr>
            <p:ph type="body" idx="1"/>
            <p:custDataLst>
              <p:tags r:id="rId3"/>
            </p:custDataLst>
          </p:nvPr>
        </p:nvSpPr>
        <p:spPr>
          <a:xfrm>
            <a:off x="457200" y="1600200"/>
            <a:ext cx="5732586" cy="3208338"/>
          </a:xfrm>
        </p:spPr>
        <p:txBody>
          <a:bodyPr>
            <a:noAutofit/>
          </a:bodyPr>
          <a:lstStyle/>
          <a:p>
            <a:pPr marL="514350" indent="-514350">
              <a:spcAft>
                <a:spcPts val="0"/>
              </a:spcAft>
              <a:buAutoNum type="alphaUcPeriod"/>
            </a:pPr>
            <a:r>
              <a:rPr lang="fr-CA" sz="2400" dirty="0"/>
              <a:t>Chaud et lumineux, par exemple sur le bord d’une </a:t>
            </a:r>
            <a:r>
              <a:rPr lang="fr-CA" sz="2400" dirty="0" smtClean="0"/>
              <a:t>fenêtre.</a:t>
            </a:r>
            <a:endParaRPr lang="fr-CA" sz="2400" dirty="0"/>
          </a:p>
          <a:p>
            <a:pPr marL="514350" indent="-514350">
              <a:spcAft>
                <a:spcPts val="0"/>
              </a:spcAft>
              <a:buAutoNum type="alphaUcPeriod"/>
            </a:pPr>
            <a:r>
              <a:rPr lang="fr-CA" sz="2400" dirty="0" smtClean="0"/>
              <a:t>À </a:t>
            </a:r>
            <a:r>
              <a:rPr lang="fr-CA" sz="2400" dirty="0"/>
              <a:t>l’abri de la chaleur, de la lumière et de l’humidité, par exemple dans un cabinet surélevé de </a:t>
            </a:r>
            <a:r>
              <a:rPr lang="fr-CA" sz="2400" dirty="0" smtClean="0"/>
              <a:t>la cuisine.</a:t>
            </a:r>
            <a:endParaRPr lang="fr-CA" sz="2400" dirty="0"/>
          </a:p>
          <a:p>
            <a:pPr marL="514350" indent="-514350">
              <a:spcAft>
                <a:spcPts val="0"/>
              </a:spcAft>
              <a:buAutoNum type="alphaUcPeriod"/>
            </a:pPr>
            <a:r>
              <a:rPr lang="fr-CA" sz="2400" dirty="0" smtClean="0"/>
              <a:t>À </a:t>
            </a:r>
            <a:r>
              <a:rPr lang="fr-CA" sz="2400" dirty="0"/>
              <a:t>l’abri de la lumière, par exemple dans un cabinet surélevé de la salle de </a:t>
            </a:r>
            <a:r>
              <a:rPr lang="fr-CA" sz="2400" dirty="0" smtClean="0"/>
              <a:t>bain. </a:t>
            </a:r>
            <a:endParaRPr lang="fr-CA"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008644852"/>
              </p:ext>
            </p:extLst>
          </p:nvPr>
        </p:nvGraphicFramePr>
        <p:xfrm>
          <a:off x="6064796" y="1748118"/>
          <a:ext cx="3063034" cy="2588435"/>
        </p:xfrm>
        <a:graphic>
          <a:graphicData uri="http://schemas.openxmlformats.org/presentationml/2006/ole">
            <mc:AlternateContent xmlns:mc="http://schemas.openxmlformats.org/markup-compatibility/2006">
              <mc:Choice xmlns:v="urn:schemas-microsoft-com:vml" Requires="v">
                <p:oleObj spid="_x0000_s7352" name="Chart" r:id="rId8" imgW="4571997" imgH="3857692" progId="MSGraph.Chart.8">
                  <p:embed followColorScheme="full"/>
                </p:oleObj>
              </mc:Choice>
              <mc:Fallback>
                <p:oleObj name="Chart" r:id="rId8" imgW="4571997" imgH="3857692" progId="MSGraph.Chart.8">
                  <p:embed followColorScheme="full"/>
                  <p:pic>
                    <p:nvPicPr>
                      <p:cNvPr id="0" name=""/>
                      <p:cNvPicPr/>
                      <p:nvPr/>
                    </p:nvPicPr>
                    <p:blipFill>
                      <a:blip r:embed="rId9"/>
                      <a:stretch>
                        <a:fillRect/>
                      </a:stretch>
                    </p:blipFill>
                    <p:spPr>
                      <a:xfrm>
                        <a:off x="6064796" y="1748118"/>
                        <a:ext cx="3063034" cy="2588435"/>
                      </a:xfrm>
                      <a:prstGeom prst="rect">
                        <a:avLst/>
                      </a:prstGeom>
                    </p:spPr>
                  </p:pic>
                </p:oleObj>
              </mc:Fallback>
            </mc:AlternateContent>
          </a:graphicData>
        </a:graphic>
      </p:graphicFrame>
      <p:sp>
        <p:nvSpPr>
          <p:cNvPr id="7" name="CAI1"/>
          <p:cNvSpPr/>
          <p:nvPr>
            <p:custDataLst>
              <p:tags r:id="rId5"/>
            </p:custDataLst>
          </p:nvPr>
        </p:nvSpPr>
        <p:spPr>
          <a:xfrm>
            <a:off x="1037590" y="2377440"/>
            <a:ext cx="5129213" cy="1170432"/>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13</a:t>
            </a:fld>
            <a:endParaRPr lang="fr-CA" sz="800" dirty="0"/>
          </a:p>
        </p:txBody>
      </p:sp>
    </p:spTree>
    <p:custDataLst>
      <p:tags r:id="rId2"/>
    </p:custDataLst>
    <p:extLst>
      <p:ext uri="{BB962C8B-B14F-4D97-AF65-F5344CB8AC3E}">
        <p14:creationId xmlns:p14="http://schemas.microsoft.com/office/powerpoint/2010/main" val="4828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B </a:t>
            </a:r>
            <a:endParaRPr lang="fr-CA" dirty="0"/>
          </a:p>
        </p:txBody>
      </p:sp>
      <p:sp>
        <p:nvSpPr>
          <p:cNvPr id="3" name="Espace réservé du contenu 2"/>
          <p:cNvSpPr>
            <a:spLocks noGrp="1"/>
          </p:cNvSpPr>
          <p:nvPr>
            <p:ph idx="1"/>
          </p:nvPr>
        </p:nvSpPr>
        <p:spPr>
          <a:xfrm>
            <a:off x="490152" y="1013254"/>
            <a:ext cx="8229600" cy="3443416"/>
          </a:xfrm>
        </p:spPr>
        <p:txBody>
          <a:bodyPr/>
          <a:lstStyle/>
          <a:p>
            <a:pPr marL="0" indent="0">
              <a:buNone/>
            </a:pPr>
            <a:endParaRPr lang="fr-CA" sz="1600" dirty="0"/>
          </a:p>
          <a:p>
            <a:r>
              <a:rPr lang="fr-CA" sz="1800" dirty="0"/>
              <a:t>Le médicament contre le cancer doit être entreposé dans un endroit à l’abri de la chaleur, de l’humidité et de la lumière et surtout hors de la portée des enfants et des animaux. Le cabinet surélevé de la cuisine est un bon endroit…</a:t>
            </a:r>
          </a:p>
          <a:p>
            <a:r>
              <a:rPr lang="fr-CA" sz="1800" dirty="0" smtClean="0"/>
              <a:t>Sur </a:t>
            </a:r>
            <a:r>
              <a:rPr lang="fr-CA" sz="1800" dirty="0"/>
              <a:t>le bord de la fenêtre, le médicament sera exposé à la lumière et la chaleur du soleil et l’humidité dû à la condensation.</a:t>
            </a:r>
          </a:p>
          <a:p>
            <a:r>
              <a:rPr lang="fr-CA" sz="1800" dirty="0" smtClean="0"/>
              <a:t>Sur </a:t>
            </a:r>
            <a:r>
              <a:rPr lang="fr-CA" sz="1800" dirty="0"/>
              <a:t>la table de chevet, il serait dangereux que les enfants ou vos animaux de compagnie puissent avoir accès à vos médicaments contre le cancer.</a:t>
            </a:r>
          </a:p>
          <a:p>
            <a:r>
              <a:rPr lang="fr-CA" sz="1800" dirty="0" smtClean="0"/>
              <a:t>Dans </a:t>
            </a:r>
            <a:r>
              <a:rPr lang="fr-CA" sz="1800" dirty="0"/>
              <a:t>le cabinet de la salle de bain, le médicament sera à l’abri de la </a:t>
            </a:r>
            <a:r>
              <a:rPr lang="fr-CA" sz="1800" dirty="0" smtClean="0"/>
              <a:t>lumière, </a:t>
            </a:r>
            <a:r>
              <a:rPr lang="fr-CA" sz="1800" dirty="0"/>
              <a:t>mais pas de la chaleur et l’humidité.</a:t>
            </a:r>
          </a:p>
          <a:p>
            <a:endParaRPr lang="fr-CA" sz="1600"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14</a:t>
            </a:fld>
            <a:endParaRPr lang="fr-CA" sz="800" dirty="0"/>
          </a:p>
        </p:txBody>
      </p:sp>
    </p:spTree>
    <p:extLst>
      <p:ext uri="{BB962C8B-B14F-4D97-AF65-F5344CB8AC3E}">
        <p14:creationId xmlns:p14="http://schemas.microsoft.com/office/powerpoint/2010/main" val="3457633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401762"/>
          </a:xfrm>
        </p:spPr>
        <p:txBody>
          <a:bodyPr/>
          <a:lstStyle/>
          <a:p>
            <a:pPr marL="514350" indent="-514350" algn="l">
              <a:buFont typeface="+mj-lt"/>
              <a:buAutoNum type="arabicPeriod" startAt="10"/>
            </a:pPr>
            <a:r>
              <a:rPr lang="fr-CA" dirty="0"/>
              <a:t>Lorsque le contenant est vide, je le mets au recyclage… c’est du plastique après tout!</a:t>
            </a:r>
          </a:p>
        </p:txBody>
      </p:sp>
      <p:sp>
        <p:nvSpPr>
          <p:cNvPr id="3" name="TPAnswers"/>
          <p:cNvSpPr>
            <a:spLocks noGrp="1"/>
          </p:cNvSpPr>
          <p:nvPr>
            <p:ph type="body" idx="1"/>
            <p:custDataLst>
              <p:tags r:id="rId3"/>
            </p:custDataLst>
          </p:nvPr>
        </p:nvSpPr>
        <p:spPr>
          <a:xfrm>
            <a:off x="682977" y="2449688"/>
            <a:ext cx="4114800" cy="2167467"/>
          </a:xfrm>
        </p:spPr>
        <p:txBody>
          <a:bodyPr>
            <a:normAutofit/>
          </a:bodyPr>
          <a:lstStyle/>
          <a:p>
            <a:pPr marL="514350" indent="-514350">
              <a:spcAft>
                <a:spcPts val="0"/>
              </a:spcAft>
              <a:buAutoNum type="alphaUcPeriod"/>
            </a:pPr>
            <a:r>
              <a:rPr lang="fr-CA" sz="3200" dirty="0" smtClean="0"/>
              <a:t>Vrai</a:t>
            </a:r>
          </a:p>
          <a:p>
            <a:pPr marL="514350" indent="-514350">
              <a:spcAft>
                <a:spcPts val="0"/>
              </a:spcAft>
              <a:buAutoNum type="alphaUcPeriod"/>
            </a:pPr>
            <a:r>
              <a:rPr lang="fr-CA" sz="3200" dirty="0" smtClean="0"/>
              <a:t>Faux</a:t>
            </a:r>
            <a:endParaRPr lang="fr-CA" sz="3200" dirty="0"/>
          </a:p>
        </p:txBody>
      </p:sp>
      <p:sp>
        <p:nvSpPr>
          <p:cNvPr id="5" name="CAI1"/>
          <p:cNvSpPr/>
          <p:nvPr>
            <p:custDataLst>
              <p:tags r:id="rId4"/>
            </p:custDataLst>
          </p:nvPr>
        </p:nvSpPr>
        <p:spPr>
          <a:xfrm>
            <a:off x="1263367" y="2983088"/>
            <a:ext cx="927164" cy="585216"/>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7" name="TPChart"/>
          <p:cNvGraphicFramePr>
            <a:graphicFrameLocks noChangeAspect="1"/>
          </p:cNvGraphicFramePr>
          <p:nvPr>
            <p:custDataLst>
              <p:tags r:id="rId5"/>
            </p:custDataLst>
            <p:extLst>
              <p:ext uri="{D42A27DB-BD31-4B8C-83A1-F6EECF244321}">
                <p14:modId xmlns:p14="http://schemas.microsoft.com/office/powerpoint/2010/main" val="1704792547"/>
              </p:ext>
            </p:extLst>
          </p:nvPr>
        </p:nvGraphicFramePr>
        <p:xfrm>
          <a:off x="4572000" y="1282700"/>
          <a:ext cx="4572000" cy="3860800"/>
        </p:xfrm>
        <a:graphic>
          <a:graphicData uri="http://schemas.openxmlformats.org/presentationml/2006/ole">
            <mc:AlternateContent xmlns:mc="http://schemas.openxmlformats.org/markup-compatibility/2006">
              <mc:Choice xmlns:v="urn:schemas-microsoft-com:vml" Requires="v">
                <p:oleObj spid="_x0000_s8377"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4572000" y="1282700"/>
                        <a:ext cx="4572000" cy="3860800"/>
                      </a:xfrm>
                      <a:prstGeom prst="rect">
                        <a:avLst/>
                      </a:prstGeom>
                    </p:spPr>
                  </p:pic>
                </p:oleObj>
              </mc:Fallback>
            </mc:AlternateContent>
          </a:graphicData>
        </a:graphic>
      </p:graphicFrame>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15</a:t>
            </a:fld>
            <a:endParaRPr lang="fr-CA" sz="800" dirty="0"/>
          </a:p>
        </p:txBody>
      </p:sp>
    </p:spTree>
    <p:custDataLst>
      <p:tags r:id="rId2"/>
    </p:custDataLst>
    <p:extLst>
      <p:ext uri="{BB962C8B-B14F-4D97-AF65-F5344CB8AC3E}">
        <p14:creationId xmlns:p14="http://schemas.microsoft.com/office/powerpoint/2010/main" val="381324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OleChart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FAUX </a:t>
            </a:r>
          </a:p>
        </p:txBody>
      </p:sp>
      <p:sp>
        <p:nvSpPr>
          <p:cNvPr id="3" name="Espace réservé du contenu 2"/>
          <p:cNvSpPr>
            <a:spLocks noGrp="1"/>
          </p:cNvSpPr>
          <p:nvPr>
            <p:ph idx="1"/>
          </p:nvPr>
        </p:nvSpPr>
        <p:spPr/>
        <p:txBody>
          <a:bodyPr/>
          <a:lstStyle/>
          <a:p>
            <a:pPr marL="0" indent="0">
              <a:buNone/>
            </a:pPr>
            <a:endParaRPr lang="fr-CA" dirty="0"/>
          </a:p>
          <a:p>
            <a:pPr marL="0" indent="0">
              <a:buNone/>
            </a:pPr>
            <a:r>
              <a:rPr lang="fr-CA" dirty="0"/>
              <a:t>Il est préférable de ramener le contenant vide ou la dosette jetable à la pharmacie pour </a:t>
            </a:r>
            <a:r>
              <a:rPr lang="fr-CA" dirty="0" smtClean="0"/>
              <a:t>qu’il </a:t>
            </a:r>
            <a:r>
              <a:rPr lang="fr-CA" dirty="0"/>
              <a:t>soit détruit de façon sécuritaire. Si cela est </a:t>
            </a:r>
            <a:r>
              <a:rPr lang="fr-CA" dirty="0" smtClean="0"/>
              <a:t>impossible, </a:t>
            </a:r>
            <a:r>
              <a:rPr lang="fr-CA" dirty="0"/>
              <a:t>jetez le contenant dans une poubelle avec couvercle </a:t>
            </a:r>
            <a:r>
              <a:rPr lang="fr-CA" dirty="0" smtClean="0"/>
              <a:t>fermé.</a:t>
            </a:r>
            <a:endParaRPr lang="fr-CA"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16</a:t>
            </a:fld>
            <a:endParaRPr lang="fr-CA" sz="800" dirty="0"/>
          </a:p>
        </p:txBody>
      </p:sp>
    </p:spTree>
    <p:extLst>
      <p:ext uri="{BB962C8B-B14F-4D97-AF65-F5344CB8AC3E}">
        <p14:creationId xmlns:p14="http://schemas.microsoft.com/office/powerpoint/2010/main" val="151357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20888"/>
            <a:ext cx="8229600" cy="1332089"/>
          </a:xfrm>
        </p:spPr>
        <p:txBody>
          <a:bodyPr/>
          <a:lstStyle/>
          <a:p>
            <a:pPr marL="514350" indent="-514350" algn="l">
              <a:buFont typeface="+mj-lt"/>
              <a:buAutoNum type="arabicPeriod" startAt="11"/>
            </a:pPr>
            <a:r>
              <a:rPr lang="fr-CA" sz="2800" dirty="0"/>
              <a:t>J’ai un peu de difficulté à ouvrir mon contenant de médicament considéré cytotoxique. Si mon </a:t>
            </a:r>
            <a:r>
              <a:rPr lang="fr-CA" sz="2800" dirty="0" smtClean="0"/>
              <a:t>partenaire veut </a:t>
            </a:r>
            <a:r>
              <a:rPr lang="fr-CA" sz="2800" dirty="0"/>
              <a:t>m’aider, que doit-il faire?</a:t>
            </a:r>
            <a:br>
              <a:rPr lang="fr-CA" sz="2800" dirty="0"/>
            </a:br>
            <a:endParaRPr lang="fr-CA" sz="2800" dirty="0"/>
          </a:p>
        </p:txBody>
      </p:sp>
      <p:sp>
        <p:nvSpPr>
          <p:cNvPr id="3" name="TPAnswers"/>
          <p:cNvSpPr>
            <a:spLocks noGrp="1"/>
          </p:cNvSpPr>
          <p:nvPr>
            <p:ph type="body" idx="1"/>
            <p:custDataLst>
              <p:tags r:id="rId3"/>
            </p:custDataLst>
          </p:nvPr>
        </p:nvSpPr>
        <p:spPr>
          <a:xfrm>
            <a:off x="457200" y="2235200"/>
            <a:ext cx="5971735" cy="2573338"/>
          </a:xfrm>
        </p:spPr>
        <p:txBody>
          <a:bodyPr>
            <a:normAutofit lnSpcReduction="10000"/>
          </a:bodyPr>
          <a:lstStyle/>
          <a:p>
            <a:pPr marL="514350" indent="-514350">
              <a:buFont typeface="+mj-lt"/>
              <a:buAutoNum type="alphaUcPeriod"/>
            </a:pPr>
            <a:r>
              <a:rPr lang="fr-CA" dirty="0"/>
              <a:t>Se laver les mains avant et après avoir manipulé le </a:t>
            </a:r>
            <a:r>
              <a:rPr lang="fr-CA" dirty="0" smtClean="0"/>
              <a:t>médicament.</a:t>
            </a:r>
            <a:endParaRPr lang="fr-CA" dirty="0"/>
          </a:p>
          <a:p>
            <a:pPr marL="514350" indent="-514350">
              <a:buFont typeface="+mj-lt"/>
              <a:buAutoNum type="alphaUcPeriod"/>
            </a:pPr>
            <a:r>
              <a:rPr lang="fr-CA" dirty="0"/>
              <a:t>Se laver les mains, mettre des gants pour manipuler le médicament et se relaver les </a:t>
            </a:r>
            <a:r>
              <a:rPr lang="fr-CA" dirty="0" smtClean="0"/>
              <a:t>mains.</a:t>
            </a:r>
            <a:endParaRPr lang="fr-CA"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051649658"/>
              </p:ext>
            </p:extLst>
          </p:nvPr>
        </p:nvGraphicFramePr>
        <p:xfrm>
          <a:off x="5950903" y="2399301"/>
          <a:ext cx="3108919" cy="2625309"/>
        </p:xfrm>
        <a:graphic>
          <a:graphicData uri="http://schemas.openxmlformats.org/presentationml/2006/ole">
            <mc:AlternateContent xmlns:mc="http://schemas.openxmlformats.org/markup-compatibility/2006">
              <mc:Choice xmlns:v="urn:schemas-microsoft-com:vml" Requires="v">
                <p:oleObj spid="_x0000_s9401" name="Chart" r:id="rId8" imgW="4571997" imgH="3857692" progId="MSGraph.Chart.8">
                  <p:embed followColorScheme="full"/>
                </p:oleObj>
              </mc:Choice>
              <mc:Fallback>
                <p:oleObj name="Chart" r:id="rId8" imgW="4571997" imgH="3857692" progId="MSGraph.Chart.8">
                  <p:embed followColorScheme="full"/>
                  <p:pic>
                    <p:nvPicPr>
                      <p:cNvPr id="0" name=""/>
                      <p:cNvPicPr/>
                      <p:nvPr/>
                    </p:nvPicPr>
                    <p:blipFill>
                      <a:blip r:embed="rId9"/>
                      <a:stretch>
                        <a:fillRect/>
                      </a:stretch>
                    </p:blipFill>
                    <p:spPr>
                      <a:xfrm>
                        <a:off x="5950903" y="2399301"/>
                        <a:ext cx="3108919" cy="2625309"/>
                      </a:xfrm>
                      <a:prstGeom prst="rect">
                        <a:avLst/>
                      </a:prstGeom>
                    </p:spPr>
                  </p:pic>
                </p:oleObj>
              </mc:Fallback>
            </mc:AlternateContent>
          </a:graphicData>
        </a:graphic>
      </p:graphicFrame>
      <p:sp>
        <p:nvSpPr>
          <p:cNvPr id="6" name="CAI1"/>
          <p:cNvSpPr/>
          <p:nvPr>
            <p:custDataLst>
              <p:tags r:id="rId5"/>
            </p:custDataLst>
          </p:nvPr>
        </p:nvSpPr>
        <p:spPr>
          <a:xfrm>
            <a:off x="1037590" y="3049016"/>
            <a:ext cx="4913313" cy="1621536"/>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17</a:t>
            </a:fld>
            <a:endParaRPr lang="fr-CA" sz="800" dirty="0"/>
          </a:p>
        </p:txBody>
      </p:sp>
    </p:spTree>
    <p:custDataLst>
      <p:tags r:id="rId2"/>
    </p:custDataLst>
    <p:extLst>
      <p:ext uri="{BB962C8B-B14F-4D97-AF65-F5344CB8AC3E}">
        <p14:creationId xmlns:p14="http://schemas.microsoft.com/office/powerpoint/2010/main" val="36062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B </a:t>
            </a:r>
            <a:endParaRPr lang="fr-CA" dirty="0"/>
          </a:p>
        </p:txBody>
      </p:sp>
      <p:sp>
        <p:nvSpPr>
          <p:cNvPr id="3" name="Espace réservé du contenu 2"/>
          <p:cNvSpPr>
            <a:spLocks noGrp="1"/>
          </p:cNvSpPr>
          <p:nvPr>
            <p:ph idx="1"/>
          </p:nvPr>
        </p:nvSpPr>
        <p:spPr>
          <a:xfrm>
            <a:off x="457200" y="1200149"/>
            <a:ext cx="8229600" cy="3520131"/>
          </a:xfrm>
        </p:spPr>
        <p:txBody>
          <a:bodyPr/>
          <a:lstStyle/>
          <a:p>
            <a:pPr marL="0" indent="0">
              <a:buNone/>
            </a:pPr>
            <a:r>
              <a:rPr lang="fr-CA" sz="1800" dirty="0" smtClean="0"/>
              <a:t>Si </a:t>
            </a:r>
            <a:r>
              <a:rPr lang="fr-CA" sz="1800" dirty="0"/>
              <a:t>une personne veut vous aider, elle doit </a:t>
            </a:r>
            <a:r>
              <a:rPr lang="fr-CA" sz="1800" b="1" dirty="0">
                <a:solidFill>
                  <a:schemeClr val="accent4"/>
                </a:solidFill>
              </a:rPr>
              <a:t>ABSOLUMENT PORTER DES GANTS  ET</a:t>
            </a:r>
            <a:r>
              <a:rPr lang="fr-CA" sz="1800" dirty="0">
                <a:solidFill>
                  <a:schemeClr val="accent4"/>
                </a:solidFill>
              </a:rPr>
              <a:t> </a:t>
            </a:r>
            <a:r>
              <a:rPr lang="fr-CA" sz="1800" dirty="0"/>
              <a:t>se laver les mains </a:t>
            </a:r>
            <a:r>
              <a:rPr lang="fr-CA" sz="1800" b="1" dirty="0">
                <a:solidFill>
                  <a:schemeClr val="accent4"/>
                </a:solidFill>
              </a:rPr>
              <a:t>AVANT</a:t>
            </a:r>
            <a:r>
              <a:rPr lang="fr-CA" sz="1800" dirty="0">
                <a:solidFill>
                  <a:schemeClr val="accent4"/>
                </a:solidFill>
              </a:rPr>
              <a:t> </a:t>
            </a:r>
            <a:r>
              <a:rPr lang="fr-CA" sz="1800" dirty="0"/>
              <a:t>et </a:t>
            </a:r>
            <a:r>
              <a:rPr lang="fr-CA" sz="1800" b="1" dirty="0">
                <a:solidFill>
                  <a:schemeClr val="accent4"/>
                </a:solidFill>
              </a:rPr>
              <a:t>APRÈS</a:t>
            </a:r>
            <a:r>
              <a:rPr lang="fr-CA" sz="1800" dirty="0">
                <a:solidFill>
                  <a:schemeClr val="accent4"/>
                </a:solidFill>
              </a:rPr>
              <a:t> </a:t>
            </a:r>
            <a:r>
              <a:rPr lang="fr-CA" sz="1800" dirty="0"/>
              <a:t>avoir manipulé le médicament </a:t>
            </a:r>
            <a:r>
              <a:rPr lang="fr-CA" sz="1800" dirty="0" smtClean="0"/>
              <a:t>cytotoxique. </a:t>
            </a:r>
            <a:r>
              <a:rPr lang="fr-CA" sz="1800" dirty="0"/>
              <a:t>Les gants à </a:t>
            </a:r>
            <a:r>
              <a:rPr lang="fr-CA" sz="1800" dirty="0" smtClean="0"/>
              <a:t>utiliser </a:t>
            </a:r>
            <a:r>
              <a:rPr lang="fr-CA" sz="1800" dirty="0"/>
              <a:t>sont à usage unique et peuvent être achetés dans n’importe quelle pharmacie</a:t>
            </a:r>
            <a:r>
              <a:rPr lang="fr-CA" sz="1800" dirty="0" smtClean="0"/>
              <a:t>.</a:t>
            </a:r>
            <a:endParaRPr lang="fr-CA" sz="1800" dirty="0"/>
          </a:p>
          <a:p>
            <a:pPr marL="0" indent="0">
              <a:buNone/>
            </a:pPr>
            <a:endParaRPr lang="fr-CA" sz="1800" dirty="0" smtClean="0"/>
          </a:p>
          <a:p>
            <a:pPr marL="0" indent="0">
              <a:buNone/>
            </a:pPr>
            <a:r>
              <a:rPr lang="fr-CA" sz="1800" dirty="0" smtClean="0"/>
              <a:t>Les </a:t>
            </a:r>
            <a:r>
              <a:rPr lang="fr-CA" sz="1800" dirty="0"/>
              <a:t>femmes </a:t>
            </a:r>
            <a:r>
              <a:rPr lang="fr-CA" sz="1800" dirty="0" smtClean="0"/>
              <a:t>enceintes </a:t>
            </a:r>
            <a:r>
              <a:rPr lang="fr-CA" sz="1800" dirty="0"/>
              <a:t>ou qui allaitent ne devraient pas entrer en contact avec le </a:t>
            </a:r>
            <a:r>
              <a:rPr lang="fr-CA" sz="1800" dirty="0" smtClean="0"/>
              <a:t>traitement </a:t>
            </a:r>
            <a:r>
              <a:rPr lang="fr-CA" sz="1800" dirty="0"/>
              <a:t>ou les liquides biologiques de la personne qui prend le </a:t>
            </a:r>
            <a:r>
              <a:rPr lang="fr-CA" sz="1800" dirty="0" smtClean="0"/>
              <a:t>traitement cytotoxique. </a:t>
            </a:r>
            <a:r>
              <a:rPr lang="fr-CA" sz="1800" dirty="0"/>
              <a:t>Si </a:t>
            </a:r>
            <a:r>
              <a:rPr lang="fr-CA" sz="1800" dirty="0" smtClean="0"/>
              <a:t>toutefois </a:t>
            </a:r>
            <a:r>
              <a:rPr lang="fr-CA" sz="1800" dirty="0"/>
              <a:t>elles devaient le </a:t>
            </a:r>
            <a:r>
              <a:rPr lang="fr-CA" sz="1800" dirty="0" smtClean="0"/>
              <a:t>faire, </a:t>
            </a:r>
            <a:r>
              <a:rPr lang="fr-CA" sz="1800" b="1" dirty="0">
                <a:solidFill>
                  <a:schemeClr val="accent4"/>
                </a:solidFill>
              </a:rPr>
              <a:t>l</a:t>
            </a:r>
            <a:r>
              <a:rPr lang="fr-CA" sz="1800" b="1" dirty="0" smtClean="0">
                <a:solidFill>
                  <a:schemeClr val="accent4"/>
                </a:solidFill>
              </a:rPr>
              <a:t>e </a:t>
            </a:r>
            <a:r>
              <a:rPr lang="fr-CA" sz="1800" b="1" dirty="0">
                <a:solidFill>
                  <a:schemeClr val="accent4"/>
                </a:solidFill>
              </a:rPr>
              <a:t>port des gants et le lavage des mains avant et après la manipulation du traitement ou </a:t>
            </a:r>
            <a:r>
              <a:rPr lang="fr-CA" sz="1800" b="1" dirty="0" smtClean="0">
                <a:solidFill>
                  <a:schemeClr val="accent4"/>
                </a:solidFill>
              </a:rPr>
              <a:t>des liquides </a:t>
            </a:r>
            <a:r>
              <a:rPr lang="fr-CA" sz="1800" b="1" dirty="0">
                <a:solidFill>
                  <a:schemeClr val="accent4"/>
                </a:solidFill>
              </a:rPr>
              <a:t>biologiques est OBLIGATOIRE!</a:t>
            </a:r>
            <a:r>
              <a:rPr lang="fr-CA" sz="1800" dirty="0">
                <a:solidFill>
                  <a:schemeClr val="accent5"/>
                </a:solidFill>
              </a:rPr>
              <a:t> </a:t>
            </a:r>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18</a:t>
            </a:fld>
            <a:endParaRPr lang="fr-CA" sz="800" dirty="0"/>
          </a:p>
        </p:txBody>
      </p:sp>
    </p:spTree>
    <p:extLst>
      <p:ext uri="{BB962C8B-B14F-4D97-AF65-F5344CB8AC3E}">
        <p14:creationId xmlns:p14="http://schemas.microsoft.com/office/powerpoint/2010/main" val="965750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82222"/>
            <a:ext cx="8229600" cy="2415822"/>
          </a:xfrm>
        </p:spPr>
        <p:txBody>
          <a:bodyPr/>
          <a:lstStyle/>
          <a:p>
            <a:pPr marL="514350" indent="-514350" algn="l">
              <a:buFont typeface="+mj-lt"/>
              <a:buAutoNum type="arabicPeriod" startAt="12"/>
            </a:pPr>
            <a:r>
              <a:rPr lang="fr-CA" sz="2800" dirty="0"/>
              <a:t>Mon </a:t>
            </a:r>
            <a:r>
              <a:rPr lang="fr-CA" sz="2800" dirty="0" smtClean="0"/>
              <a:t>petit-fils </a:t>
            </a:r>
            <a:r>
              <a:rPr lang="fr-CA" sz="2800" dirty="0"/>
              <a:t>a avalé deux de mes comprimés ce matin! Il croyait que c’était des bonbons! </a:t>
            </a:r>
            <a:r>
              <a:rPr lang="fr-CA" sz="2800" dirty="0" smtClean="0"/>
              <a:t>Je dois appeler </a:t>
            </a:r>
            <a:r>
              <a:rPr lang="fr-CA" sz="2800" dirty="0"/>
              <a:t>le centre </a:t>
            </a:r>
            <a:r>
              <a:rPr lang="fr-CA" sz="2800" dirty="0" smtClean="0"/>
              <a:t>antipoison pour qu’on m’explique ce </a:t>
            </a:r>
            <a:r>
              <a:rPr lang="fr-CA" sz="2800" dirty="0"/>
              <a:t>que je </a:t>
            </a:r>
            <a:r>
              <a:rPr lang="fr-CA" sz="2800" dirty="0" smtClean="0"/>
              <a:t>dois </a:t>
            </a:r>
            <a:r>
              <a:rPr lang="fr-CA" sz="2800" dirty="0"/>
              <a:t>faire.</a:t>
            </a:r>
          </a:p>
        </p:txBody>
      </p:sp>
      <p:sp>
        <p:nvSpPr>
          <p:cNvPr id="3" name="TPAnswers"/>
          <p:cNvSpPr>
            <a:spLocks noGrp="1"/>
          </p:cNvSpPr>
          <p:nvPr>
            <p:ph type="body" idx="1"/>
          </p:nvPr>
        </p:nvSpPr>
        <p:spPr>
          <a:xfrm>
            <a:off x="457200" y="2912532"/>
            <a:ext cx="4114800" cy="1896005"/>
          </a:xfrm>
        </p:spPr>
        <p:txBody>
          <a:bodyPr>
            <a:normAutofit/>
          </a:bodyPr>
          <a:lstStyle/>
          <a:p>
            <a:pPr marL="514350" indent="-514350">
              <a:spcAft>
                <a:spcPts val="0"/>
              </a:spcAft>
              <a:buAutoNum type="alphaUcPeriod"/>
            </a:pPr>
            <a:r>
              <a:rPr lang="fr-CA" dirty="0" smtClean="0"/>
              <a:t>Vrai</a:t>
            </a:r>
          </a:p>
          <a:p>
            <a:pPr marL="514350" indent="-514350">
              <a:spcAft>
                <a:spcPts val="0"/>
              </a:spcAft>
              <a:buAutoNum type="alphaUcPeriod"/>
            </a:pPr>
            <a:r>
              <a:rPr lang="fr-CA" dirty="0" smtClean="0"/>
              <a:t>Faux</a:t>
            </a:r>
            <a:endParaRPr lang="fr-CA"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100383345"/>
              </p:ext>
            </p:extLst>
          </p:nvPr>
        </p:nvGraphicFramePr>
        <p:xfrm>
          <a:off x="4524678" y="2073818"/>
          <a:ext cx="3624238" cy="3060468"/>
        </p:xfrm>
        <a:graphic>
          <a:graphicData uri="http://schemas.openxmlformats.org/presentationml/2006/ole">
            <mc:AlternateContent xmlns:mc="http://schemas.openxmlformats.org/markup-compatibility/2006">
              <mc:Choice xmlns:v="urn:schemas-microsoft-com:vml" Requires="v">
                <p:oleObj spid="_x0000_s10424"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4524678" y="2073818"/>
                        <a:ext cx="3624238" cy="3060468"/>
                      </a:xfrm>
                      <a:prstGeom prst="rect">
                        <a:avLst/>
                      </a:prstGeom>
                    </p:spPr>
                  </p:pic>
                </p:oleObj>
              </mc:Fallback>
            </mc:AlternateContent>
          </a:graphicData>
        </a:graphic>
      </p:graphicFrame>
      <p:sp>
        <p:nvSpPr>
          <p:cNvPr id="5" name="CAI1"/>
          <p:cNvSpPr/>
          <p:nvPr>
            <p:custDataLst>
              <p:tags r:id="rId4"/>
            </p:custDataLst>
          </p:nvPr>
        </p:nvSpPr>
        <p:spPr>
          <a:xfrm>
            <a:off x="964111" y="2961033"/>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19</a:t>
            </a:fld>
            <a:endParaRPr lang="fr-CA" sz="800" dirty="0"/>
          </a:p>
        </p:txBody>
      </p:sp>
    </p:spTree>
    <p:custDataLst>
      <p:tags r:id="rId2"/>
    </p:custDataLst>
    <p:extLst>
      <p:ext uri="{BB962C8B-B14F-4D97-AF65-F5344CB8AC3E}">
        <p14:creationId xmlns:p14="http://schemas.microsoft.com/office/powerpoint/2010/main" val="16866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30680"/>
            <a:ext cx="7772400" cy="530678"/>
          </a:xfrm>
        </p:spPr>
        <p:txBody>
          <a:bodyPr/>
          <a:lstStyle/>
          <a:p>
            <a:r>
              <a:rPr lang="en-CA" sz="2400" dirty="0" smtClean="0"/>
              <a:t>Plan de la séance </a:t>
            </a:r>
            <a:r>
              <a:rPr lang="en-CA" sz="2400" dirty="0" err="1" smtClean="0"/>
              <a:t>d’apprentissage</a:t>
            </a:r>
            <a:r>
              <a:rPr lang="en-CA" sz="2400" dirty="0" smtClean="0"/>
              <a:t> </a:t>
            </a:r>
            <a:endParaRPr lang="fr-CA" sz="2400" dirty="0"/>
          </a:p>
        </p:txBody>
      </p:sp>
      <p:sp>
        <p:nvSpPr>
          <p:cNvPr id="3" name="Sous-titre 2"/>
          <p:cNvSpPr>
            <a:spLocks noGrp="1"/>
          </p:cNvSpPr>
          <p:nvPr>
            <p:ph type="subTitle" idx="1"/>
          </p:nvPr>
        </p:nvSpPr>
        <p:spPr>
          <a:xfrm>
            <a:off x="163286" y="1328832"/>
            <a:ext cx="8748702" cy="3796393"/>
          </a:xfrm>
        </p:spPr>
        <p:txBody>
          <a:bodyPr/>
          <a:lstStyle/>
          <a:p>
            <a:pPr marL="457200" indent="-457200" algn="l">
              <a:buClr>
                <a:srgbClr val="0070C0"/>
              </a:buClr>
              <a:buSzPct val="100000"/>
              <a:buFont typeface="Wingdings" panose="05000000000000000000" pitchFamily="2" charset="2"/>
              <a:buChar char="§"/>
            </a:pPr>
            <a:r>
              <a:rPr lang="en-CA" sz="2000" dirty="0" smtClean="0"/>
              <a:t>Questionnaire du </a:t>
            </a:r>
            <a:r>
              <a:rPr lang="en-CA" sz="2000" dirty="0" err="1" smtClean="0"/>
              <a:t>niveau</a:t>
            </a:r>
            <a:r>
              <a:rPr lang="en-CA" sz="2000" dirty="0" smtClean="0"/>
              <a:t> de </a:t>
            </a:r>
            <a:r>
              <a:rPr lang="en-CA" sz="2000" dirty="0" err="1" smtClean="0"/>
              <a:t>connaissances</a:t>
            </a:r>
            <a:endParaRPr lang="en-CA" sz="2000" dirty="0" smtClean="0"/>
          </a:p>
          <a:p>
            <a:pPr marL="457200" indent="-457200" algn="l">
              <a:buClr>
                <a:srgbClr val="0070C0"/>
              </a:buClr>
              <a:buFont typeface="Wingdings" panose="05000000000000000000" pitchFamily="2" charset="2"/>
              <a:buChar char="§"/>
            </a:pPr>
            <a:r>
              <a:rPr lang="en-CA" sz="2000" dirty="0" smtClean="0"/>
              <a:t>Bloc 1 : </a:t>
            </a:r>
            <a:r>
              <a:rPr lang="fr-CA" sz="2000" dirty="0" smtClean="0"/>
              <a:t>Manipulation sécuritaire et gestion des déchets</a:t>
            </a:r>
          </a:p>
          <a:p>
            <a:pPr marL="914400" lvl="1" indent="-457200" algn="l">
              <a:buClr>
                <a:srgbClr val="0070C0"/>
              </a:buClr>
              <a:buFont typeface="Wingdings" panose="05000000000000000000" pitchFamily="2" charset="2"/>
              <a:buChar char="§"/>
            </a:pPr>
            <a:r>
              <a:rPr lang="fr-CA" sz="1200" dirty="0" smtClean="0"/>
              <a:t>Vidéo</a:t>
            </a:r>
          </a:p>
          <a:p>
            <a:pPr marL="914400" lvl="1" indent="-457200" algn="l">
              <a:buClr>
                <a:srgbClr val="0070C0"/>
              </a:buClr>
              <a:buFont typeface="Wingdings" panose="05000000000000000000" pitchFamily="2" charset="2"/>
              <a:buChar char="§"/>
            </a:pPr>
            <a:r>
              <a:rPr lang="fr-CA" sz="1200" dirty="0" smtClean="0"/>
              <a:t>Volet pratique</a:t>
            </a:r>
          </a:p>
          <a:p>
            <a:pPr marL="457200" indent="-457200" algn="l">
              <a:buClr>
                <a:srgbClr val="0070C0"/>
              </a:buClr>
              <a:buFont typeface="Wingdings" panose="05000000000000000000" pitchFamily="2" charset="2"/>
              <a:buChar char="§"/>
            </a:pPr>
            <a:r>
              <a:rPr lang="en-CA" sz="2000" dirty="0" smtClean="0"/>
              <a:t>Bloc 2 : </a:t>
            </a:r>
            <a:r>
              <a:rPr lang="en-CA" sz="2000" dirty="0" err="1" smtClean="0"/>
              <a:t>Assiduité</a:t>
            </a:r>
            <a:r>
              <a:rPr lang="en-CA" sz="2000" dirty="0" smtClean="0"/>
              <a:t> </a:t>
            </a:r>
            <a:r>
              <a:rPr lang="en-CA" sz="2000" dirty="0"/>
              <a:t>au </a:t>
            </a:r>
            <a:r>
              <a:rPr lang="en-CA" sz="2000" dirty="0" err="1"/>
              <a:t>traitement</a:t>
            </a:r>
            <a:r>
              <a:rPr lang="en-CA" sz="2000" dirty="0"/>
              <a:t> </a:t>
            </a:r>
            <a:endParaRPr lang="en-CA" sz="2000" dirty="0" smtClean="0"/>
          </a:p>
          <a:p>
            <a:pPr marL="914400" lvl="1" indent="-457200" algn="l">
              <a:buClr>
                <a:srgbClr val="0070C0"/>
              </a:buClr>
              <a:buFont typeface="Wingdings" panose="05000000000000000000" pitchFamily="2" charset="2"/>
              <a:buChar char="§"/>
            </a:pPr>
            <a:r>
              <a:rPr lang="en-CA" sz="1200" dirty="0" err="1" smtClean="0"/>
              <a:t>Vidéo</a:t>
            </a:r>
            <a:endParaRPr lang="en-CA" sz="1200" dirty="0" smtClean="0"/>
          </a:p>
          <a:p>
            <a:pPr marL="914400" lvl="1" indent="-457200" algn="l">
              <a:buClr>
                <a:srgbClr val="0070C0"/>
              </a:buClr>
              <a:buFont typeface="Wingdings" panose="05000000000000000000" pitchFamily="2" charset="2"/>
              <a:buChar char="§"/>
            </a:pPr>
            <a:r>
              <a:rPr lang="en-CA" sz="1200" dirty="0" err="1" smtClean="0"/>
              <a:t>Volet</a:t>
            </a:r>
            <a:r>
              <a:rPr lang="en-CA" sz="1200" dirty="0" smtClean="0"/>
              <a:t> </a:t>
            </a:r>
            <a:r>
              <a:rPr lang="en-CA" sz="1200" dirty="0" err="1" smtClean="0"/>
              <a:t>pratique</a:t>
            </a:r>
            <a:endParaRPr lang="en-CA" sz="1200" dirty="0" smtClean="0"/>
          </a:p>
          <a:p>
            <a:pPr marL="457200" indent="-457200" algn="l">
              <a:buClr>
                <a:srgbClr val="0070C0"/>
              </a:buClr>
              <a:buFont typeface="Wingdings" panose="05000000000000000000" pitchFamily="2" charset="2"/>
              <a:buChar char="§"/>
            </a:pPr>
            <a:r>
              <a:rPr lang="en-CA" sz="2000" dirty="0" smtClean="0"/>
              <a:t>Bloc 3 : </a:t>
            </a:r>
            <a:r>
              <a:rPr lang="fr-CA" sz="2000" dirty="0" smtClean="0"/>
              <a:t>Gestion </a:t>
            </a:r>
            <a:r>
              <a:rPr lang="fr-CA" sz="2000" dirty="0"/>
              <a:t>des effets </a:t>
            </a:r>
            <a:r>
              <a:rPr lang="fr-CA" sz="2000" dirty="0" smtClean="0"/>
              <a:t>secondaires</a:t>
            </a:r>
          </a:p>
          <a:p>
            <a:pPr marL="914400" lvl="1" indent="-457200" algn="l">
              <a:buClr>
                <a:srgbClr val="0070C0"/>
              </a:buClr>
              <a:buFont typeface="Wingdings" panose="05000000000000000000" pitchFamily="2" charset="2"/>
              <a:buChar char="§"/>
            </a:pPr>
            <a:r>
              <a:rPr lang="en-CA" sz="1200" dirty="0" err="1" smtClean="0"/>
              <a:t>Vidéo</a:t>
            </a:r>
            <a:endParaRPr lang="en-CA" sz="1200" dirty="0"/>
          </a:p>
          <a:p>
            <a:pPr marL="914400" lvl="1" indent="-457200" algn="l">
              <a:buClr>
                <a:srgbClr val="0070C0"/>
              </a:buClr>
              <a:buFont typeface="Wingdings" panose="05000000000000000000" pitchFamily="2" charset="2"/>
              <a:buChar char="§"/>
            </a:pPr>
            <a:r>
              <a:rPr lang="en-CA" sz="1200" dirty="0" err="1" smtClean="0"/>
              <a:t>Volet</a:t>
            </a:r>
            <a:r>
              <a:rPr lang="en-CA" sz="1200" dirty="0" smtClean="0"/>
              <a:t> </a:t>
            </a:r>
            <a:r>
              <a:rPr lang="en-CA" sz="1200" dirty="0" err="1" smtClean="0"/>
              <a:t>pratique</a:t>
            </a:r>
            <a:endParaRPr lang="fr-CA" sz="1200" dirty="0" smtClean="0"/>
          </a:p>
          <a:p>
            <a:pPr marL="457200" indent="-457200" algn="l">
              <a:buClr>
                <a:srgbClr val="0070C0"/>
              </a:buClr>
              <a:buFont typeface="Wingdings" panose="05000000000000000000" pitchFamily="2" charset="2"/>
              <a:buChar char="§"/>
            </a:pPr>
            <a:r>
              <a:rPr lang="en-CA" sz="2000" dirty="0" err="1" smtClean="0"/>
              <a:t>Vidéo</a:t>
            </a:r>
            <a:r>
              <a:rPr lang="en-CA" sz="2000" dirty="0" smtClean="0"/>
              <a:t>: Bloc 4 </a:t>
            </a:r>
            <a:r>
              <a:rPr lang="fr-CA" sz="2000" dirty="0"/>
              <a:t>Présentation des membres de </a:t>
            </a:r>
            <a:r>
              <a:rPr lang="fr-CA" sz="2000" dirty="0" smtClean="0"/>
              <a:t>l’équipe en cancérologie</a:t>
            </a:r>
          </a:p>
          <a:p>
            <a:pPr marL="457200" indent="-457200" algn="l">
              <a:buClr>
                <a:srgbClr val="0070C0"/>
              </a:buClr>
              <a:buFont typeface="Wingdings" panose="05000000000000000000" pitchFamily="2" charset="2"/>
              <a:buChar char="§"/>
            </a:pPr>
            <a:r>
              <a:rPr lang="en-CA" sz="2000" dirty="0" smtClean="0"/>
              <a:t>Questionnaire du </a:t>
            </a:r>
            <a:r>
              <a:rPr lang="en-CA" sz="2000" dirty="0" err="1" smtClean="0"/>
              <a:t>niveau</a:t>
            </a:r>
            <a:r>
              <a:rPr lang="en-CA" sz="2000" dirty="0" smtClean="0"/>
              <a:t> de </a:t>
            </a:r>
            <a:r>
              <a:rPr lang="en-CA" sz="2000" dirty="0" err="1" smtClean="0"/>
              <a:t>connaissances</a:t>
            </a:r>
            <a:r>
              <a:rPr lang="en-CA" sz="2000" dirty="0" smtClean="0"/>
              <a:t> et </a:t>
            </a:r>
            <a:r>
              <a:rPr lang="en-CA" sz="2000" dirty="0" err="1" smtClean="0"/>
              <a:t>d’appréciation</a:t>
            </a:r>
            <a:endParaRPr lang="fr-CA" sz="2000" dirty="0"/>
          </a:p>
        </p:txBody>
      </p:sp>
    </p:spTree>
    <p:extLst>
      <p:ext uri="{BB962C8B-B14F-4D97-AF65-F5344CB8AC3E}">
        <p14:creationId xmlns:p14="http://schemas.microsoft.com/office/powerpoint/2010/main" val="1002285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VRAI </a:t>
            </a:r>
          </a:p>
        </p:txBody>
      </p:sp>
      <p:sp>
        <p:nvSpPr>
          <p:cNvPr id="3" name="Espace réservé du contenu 2"/>
          <p:cNvSpPr>
            <a:spLocks noGrp="1"/>
          </p:cNvSpPr>
          <p:nvPr>
            <p:ph idx="1"/>
          </p:nvPr>
        </p:nvSpPr>
        <p:spPr/>
        <p:txBody>
          <a:bodyPr/>
          <a:lstStyle/>
          <a:p>
            <a:pPr marL="0" indent="0">
              <a:buNone/>
            </a:pPr>
            <a:r>
              <a:rPr lang="fr-CA" sz="2400" dirty="0" smtClean="0"/>
              <a:t>Si quelqu’un </a:t>
            </a:r>
            <a:r>
              <a:rPr lang="fr-CA" sz="2400" dirty="0"/>
              <a:t>de votre entourage avale votre médicament contre le cancer, il faut immédiatement contacter </a:t>
            </a:r>
            <a:r>
              <a:rPr lang="fr-CA" sz="2400" dirty="0" smtClean="0"/>
              <a:t>le centre </a:t>
            </a:r>
            <a:r>
              <a:rPr lang="fr-CA" sz="2400" dirty="0"/>
              <a:t>a</a:t>
            </a:r>
            <a:r>
              <a:rPr lang="fr-CA" sz="2400" dirty="0" smtClean="0"/>
              <a:t>ntipoison ou vous présenter </a:t>
            </a:r>
            <a:r>
              <a:rPr lang="fr-CA" sz="2400" dirty="0"/>
              <a:t>à l’urgence avec le nom du médicament et la quantité prise. Afin d’avoir le numéro du centre antipoison toujours à portée de main, vous pouvez l’insérer dans vos contacts téléphoniques ou coller le numéro sur votre </a:t>
            </a:r>
            <a:r>
              <a:rPr lang="fr-CA" sz="2400" dirty="0" smtClean="0"/>
              <a:t>réfrigérateur.</a:t>
            </a:r>
          </a:p>
          <a:p>
            <a:pPr marL="0" indent="0">
              <a:buNone/>
            </a:pPr>
            <a:r>
              <a:rPr lang="fr-CA" sz="2400" b="1" dirty="0">
                <a:solidFill>
                  <a:schemeClr val="accent4"/>
                </a:solidFill>
              </a:rPr>
              <a:t>CENTRE ANTIPOISON 1-800-463-5060 </a:t>
            </a:r>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20</a:t>
            </a:fld>
            <a:endParaRPr lang="fr-CA" sz="800" dirty="0"/>
          </a:p>
        </p:txBody>
      </p:sp>
    </p:spTree>
    <p:extLst>
      <p:ext uri="{BB962C8B-B14F-4D97-AF65-F5344CB8AC3E}">
        <p14:creationId xmlns:p14="http://schemas.microsoft.com/office/powerpoint/2010/main" val="4048632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396118"/>
          </a:xfrm>
        </p:spPr>
        <p:txBody>
          <a:bodyPr/>
          <a:lstStyle/>
          <a:p>
            <a:pPr marL="514350" indent="-514350" algn="l">
              <a:buFont typeface="+mj-lt"/>
              <a:buAutoNum type="arabicPeriod" startAt="13"/>
            </a:pPr>
            <a:r>
              <a:rPr lang="fr-CA" sz="2800" dirty="0"/>
              <a:t>Puisque les médicaments cytotoxiques sont principalement éliminés dans </a:t>
            </a:r>
            <a:r>
              <a:rPr lang="fr-CA" sz="2800" dirty="0" smtClean="0"/>
              <a:t>l’urine:</a:t>
            </a:r>
            <a:endParaRPr lang="fr-CA" sz="2800" dirty="0"/>
          </a:p>
        </p:txBody>
      </p:sp>
      <p:sp>
        <p:nvSpPr>
          <p:cNvPr id="3" name="TPAnswers"/>
          <p:cNvSpPr>
            <a:spLocks noGrp="1"/>
          </p:cNvSpPr>
          <p:nvPr>
            <p:ph type="body" idx="1"/>
            <p:custDataLst>
              <p:tags r:id="rId3"/>
            </p:custDataLst>
          </p:nvPr>
        </p:nvSpPr>
        <p:spPr>
          <a:xfrm>
            <a:off x="457199" y="1676831"/>
            <a:ext cx="5648179" cy="2991027"/>
          </a:xfrm>
        </p:spPr>
        <p:txBody>
          <a:bodyPr>
            <a:noAutofit/>
          </a:bodyPr>
          <a:lstStyle/>
          <a:p>
            <a:pPr marL="514350" indent="-514350">
              <a:buFont typeface="+mj-lt"/>
              <a:buAutoNum type="alphaUcPeriod"/>
            </a:pPr>
            <a:r>
              <a:rPr lang="fr-CA" sz="2400" dirty="0"/>
              <a:t>J’urine </a:t>
            </a:r>
            <a:r>
              <a:rPr lang="fr-CA" sz="2400" dirty="0" smtClean="0"/>
              <a:t>assis, </a:t>
            </a:r>
            <a:r>
              <a:rPr lang="fr-CA" sz="2400" dirty="0"/>
              <a:t>je ferme le couvercle de la toilette, puis je  tire la chasse d’eau 2 fois pendant 4 jours.</a:t>
            </a:r>
          </a:p>
          <a:p>
            <a:pPr marL="514350" indent="-514350">
              <a:buFont typeface="+mj-lt"/>
              <a:buAutoNum type="alphaUcPeriod"/>
            </a:pPr>
            <a:r>
              <a:rPr lang="fr-CA" sz="2400" dirty="0"/>
              <a:t>J’urine </a:t>
            </a:r>
            <a:r>
              <a:rPr lang="fr-CA" sz="2400" dirty="0" smtClean="0"/>
              <a:t>assis </a:t>
            </a:r>
            <a:r>
              <a:rPr lang="fr-CA" sz="2400" dirty="0"/>
              <a:t>pour éviter les éclaboussures et je tire la chasse d’eau 1 fois pendant 1 jour.</a:t>
            </a:r>
          </a:p>
          <a:p>
            <a:pPr marL="514350" indent="-514350">
              <a:buFont typeface="+mj-lt"/>
              <a:buAutoNum type="alphaUcPeriod"/>
            </a:pPr>
            <a:r>
              <a:rPr lang="fr-CA" sz="2400" dirty="0"/>
              <a:t>Je vis seul avec mon chien donc ces précautions ne me concernent pas.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37499543"/>
              </p:ext>
            </p:extLst>
          </p:nvPr>
        </p:nvGraphicFramePr>
        <p:xfrm>
          <a:off x="5996939" y="1722551"/>
          <a:ext cx="3349348" cy="2828338"/>
        </p:xfrm>
        <a:graphic>
          <a:graphicData uri="http://schemas.openxmlformats.org/presentationml/2006/ole">
            <mc:AlternateContent xmlns:mc="http://schemas.openxmlformats.org/markup-compatibility/2006">
              <mc:Choice xmlns:v="urn:schemas-microsoft-com:vml" Requires="v">
                <p:oleObj spid="_x0000_s11448"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996939" y="1722551"/>
                        <a:ext cx="3349348" cy="2828338"/>
                      </a:xfrm>
                      <a:prstGeom prst="rect">
                        <a:avLst/>
                      </a:prstGeom>
                    </p:spPr>
                  </p:pic>
                </p:oleObj>
              </mc:Fallback>
            </mc:AlternateContent>
          </a:graphicData>
        </a:graphic>
      </p:graphicFrame>
      <p:sp>
        <p:nvSpPr>
          <p:cNvPr id="6" name="CAI1"/>
          <p:cNvSpPr/>
          <p:nvPr>
            <p:custDataLst>
              <p:tags r:id="rId5"/>
            </p:custDataLst>
          </p:nvPr>
        </p:nvSpPr>
        <p:spPr>
          <a:xfrm>
            <a:off x="1037589" y="1722551"/>
            <a:ext cx="4959350" cy="10972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21</a:t>
            </a:fld>
            <a:endParaRPr lang="fr-CA" sz="800" dirty="0"/>
          </a:p>
        </p:txBody>
      </p:sp>
    </p:spTree>
    <p:custDataLst>
      <p:tags r:id="rId2"/>
    </p:custDataLst>
    <p:extLst>
      <p:ext uri="{BB962C8B-B14F-4D97-AF65-F5344CB8AC3E}">
        <p14:creationId xmlns:p14="http://schemas.microsoft.com/office/powerpoint/2010/main" val="24854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Réponse est </a:t>
            </a:r>
            <a:r>
              <a:rPr lang="fr-CA" dirty="0" smtClean="0"/>
              <a:t>A</a:t>
            </a:r>
            <a:endParaRPr lang="fr-CA" dirty="0"/>
          </a:p>
        </p:txBody>
      </p:sp>
      <p:sp>
        <p:nvSpPr>
          <p:cNvPr id="3" name="Espace réservé du contenu 2"/>
          <p:cNvSpPr>
            <a:spLocks noGrp="1"/>
          </p:cNvSpPr>
          <p:nvPr>
            <p:ph idx="1"/>
          </p:nvPr>
        </p:nvSpPr>
        <p:spPr/>
        <p:txBody>
          <a:bodyPr/>
          <a:lstStyle/>
          <a:p>
            <a:pPr marL="0" indent="0">
              <a:buNone/>
            </a:pPr>
            <a:r>
              <a:rPr lang="fr-CA" sz="2400" dirty="0" smtClean="0"/>
              <a:t>Pour </a:t>
            </a:r>
            <a:r>
              <a:rPr lang="fr-CA" sz="2400" dirty="0"/>
              <a:t>éviter les éclaboussures, il est préférable </a:t>
            </a:r>
            <a:r>
              <a:rPr lang="fr-CA" sz="2400" dirty="0" smtClean="0"/>
              <a:t>d’uriner assis </a:t>
            </a:r>
            <a:r>
              <a:rPr lang="fr-CA" sz="2400" dirty="0"/>
              <a:t>puis de fermer le couvercle, de tirer la chasse d’eau 2 fois et </a:t>
            </a:r>
            <a:r>
              <a:rPr lang="fr-CA" sz="2400" dirty="0" smtClean="0"/>
              <a:t>ce, </a:t>
            </a:r>
            <a:r>
              <a:rPr lang="fr-CA" sz="2400" dirty="0"/>
              <a:t>pendant 4 jours après la dernière dose prise.</a:t>
            </a:r>
          </a:p>
          <a:p>
            <a:endParaRPr lang="fr-CA" sz="2400" dirty="0"/>
          </a:p>
          <a:p>
            <a:pPr marL="0" indent="0">
              <a:buNone/>
            </a:pPr>
            <a:r>
              <a:rPr lang="fr-CA" sz="2400" dirty="0" smtClean="0"/>
              <a:t>Ces précautions </a:t>
            </a:r>
            <a:r>
              <a:rPr lang="fr-CA" sz="2400" dirty="0"/>
              <a:t>concernent tous les </a:t>
            </a:r>
            <a:r>
              <a:rPr lang="fr-CA" sz="2400" dirty="0" smtClean="0"/>
              <a:t>patients qui </a:t>
            </a:r>
            <a:r>
              <a:rPr lang="fr-CA" sz="2400" dirty="0"/>
              <a:t>prennent un traitement </a:t>
            </a:r>
            <a:r>
              <a:rPr lang="fr-CA" sz="2400" dirty="0" smtClean="0"/>
              <a:t>considéré cytotoxique.</a:t>
            </a:r>
            <a:endParaRPr lang="fr-CA" sz="24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22</a:t>
            </a:fld>
            <a:endParaRPr lang="fr-CA" sz="800" dirty="0"/>
          </a:p>
        </p:txBody>
      </p:sp>
    </p:spTree>
    <p:extLst>
      <p:ext uri="{BB962C8B-B14F-4D97-AF65-F5344CB8AC3E}">
        <p14:creationId xmlns:p14="http://schemas.microsoft.com/office/powerpoint/2010/main" val="2577824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2536295"/>
          </a:xfrm>
        </p:spPr>
        <p:txBody>
          <a:bodyPr/>
          <a:lstStyle/>
          <a:p>
            <a:pPr marL="514350" indent="-514350" algn="l">
              <a:buFont typeface="+mj-lt"/>
              <a:buAutoNum type="arabicPeriod" startAt="14"/>
            </a:pPr>
            <a:r>
              <a:rPr lang="fr-CA" sz="2800" dirty="0"/>
              <a:t>Je rencontre mon </a:t>
            </a:r>
            <a:r>
              <a:rPr lang="fr-CA" sz="2800" dirty="0" err="1"/>
              <a:t>podiatre</a:t>
            </a:r>
            <a:r>
              <a:rPr lang="fr-CA" sz="2800" dirty="0"/>
              <a:t> (professionnel de la santé des pieds) pour des soins de pieds demain matin. Je n’ai pas besoin de lui dire que je prends des médicaments contre le cancer. Après </a:t>
            </a:r>
            <a:r>
              <a:rPr lang="fr-CA" sz="2800" dirty="0" smtClean="0"/>
              <a:t>tout, </a:t>
            </a:r>
            <a:r>
              <a:rPr lang="fr-CA" sz="2800" dirty="0"/>
              <a:t>il ne fera que traiter mon ongle incarné.</a:t>
            </a:r>
          </a:p>
        </p:txBody>
      </p:sp>
      <p:sp>
        <p:nvSpPr>
          <p:cNvPr id="3" name="TPAnswers"/>
          <p:cNvSpPr>
            <a:spLocks noGrp="1"/>
          </p:cNvSpPr>
          <p:nvPr>
            <p:ph type="body" idx="1"/>
          </p:nvPr>
        </p:nvSpPr>
        <p:spPr>
          <a:xfrm>
            <a:off x="457200" y="3104444"/>
            <a:ext cx="4114800" cy="1704094"/>
          </a:xfrm>
        </p:spPr>
        <p:txBody>
          <a:bodyPr>
            <a:normAutofit/>
          </a:bodyPr>
          <a:lstStyle/>
          <a:p>
            <a:pPr marL="514350" indent="-514350">
              <a:spcAft>
                <a:spcPts val="0"/>
              </a:spcAft>
              <a:buAutoNum type="alphaUcPeriod"/>
            </a:pPr>
            <a:r>
              <a:rPr lang="fr-CA" dirty="0" smtClean="0"/>
              <a:t>Vrai</a:t>
            </a:r>
          </a:p>
          <a:p>
            <a:pPr marL="514350" indent="-514350">
              <a:spcAft>
                <a:spcPts val="0"/>
              </a:spcAft>
              <a:buAutoNum type="alphaUcPeriod"/>
            </a:pPr>
            <a:r>
              <a:rPr lang="fr-CA" dirty="0" smtClean="0"/>
              <a:t>Faux</a:t>
            </a:r>
            <a:endParaRPr lang="fr-CA"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596002355"/>
              </p:ext>
            </p:extLst>
          </p:nvPr>
        </p:nvGraphicFramePr>
        <p:xfrm>
          <a:off x="5096433" y="2262244"/>
          <a:ext cx="3348318" cy="2827468"/>
        </p:xfrm>
        <a:graphic>
          <a:graphicData uri="http://schemas.openxmlformats.org/presentationml/2006/ole">
            <mc:AlternateContent xmlns:mc="http://schemas.openxmlformats.org/markup-compatibility/2006">
              <mc:Choice xmlns:v="urn:schemas-microsoft-com:vml" Requires="v">
                <p:oleObj spid="_x0000_s12472"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096433" y="2262244"/>
                        <a:ext cx="3348318" cy="2827468"/>
                      </a:xfrm>
                      <a:prstGeom prst="rect">
                        <a:avLst/>
                      </a:prstGeom>
                    </p:spPr>
                  </p:pic>
                </p:oleObj>
              </mc:Fallback>
            </mc:AlternateContent>
          </a:graphicData>
        </a:graphic>
      </p:graphicFrame>
      <p:sp>
        <p:nvSpPr>
          <p:cNvPr id="5" name="CAI1"/>
          <p:cNvSpPr/>
          <p:nvPr>
            <p:custDataLst>
              <p:tags r:id="rId4"/>
            </p:custDataLst>
          </p:nvPr>
        </p:nvSpPr>
        <p:spPr>
          <a:xfrm>
            <a:off x="980440" y="3637844"/>
            <a:ext cx="927164" cy="585216"/>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23</a:t>
            </a:fld>
            <a:endParaRPr lang="fr-CA" sz="800" dirty="0"/>
          </a:p>
        </p:txBody>
      </p:sp>
    </p:spTree>
    <p:custDataLst>
      <p:tags r:id="rId2"/>
    </p:custDataLst>
    <p:extLst>
      <p:ext uri="{BB962C8B-B14F-4D97-AF65-F5344CB8AC3E}">
        <p14:creationId xmlns:p14="http://schemas.microsoft.com/office/powerpoint/2010/main" val="7382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FAUX </a:t>
            </a:r>
          </a:p>
        </p:txBody>
      </p:sp>
      <p:sp>
        <p:nvSpPr>
          <p:cNvPr id="3" name="Espace réservé du contenu 2"/>
          <p:cNvSpPr>
            <a:spLocks noGrp="1"/>
          </p:cNvSpPr>
          <p:nvPr>
            <p:ph idx="1"/>
          </p:nvPr>
        </p:nvSpPr>
        <p:spPr/>
        <p:txBody>
          <a:bodyPr/>
          <a:lstStyle/>
          <a:p>
            <a:pPr marL="0" indent="0">
              <a:buNone/>
            </a:pPr>
            <a:r>
              <a:rPr lang="fr-CA" sz="2000" dirty="0" smtClean="0"/>
              <a:t>Il </a:t>
            </a:r>
            <a:r>
              <a:rPr lang="fr-CA" sz="2000" dirty="0"/>
              <a:t>faut aviser tous les professionnels de la santé que vous visitez : votre médecin de famille, de même que votre dentiste doivent savoir que vous prenez une thérapie orale pour traiter votre cancer;  ceci peut influencer leurs </a:t>
            </a:r>
            <a:r>
              <a:rPr lang="fr-CA" sz="2000" dirty="0" smtClean="0"/>
              <a:t>interventions.</a:t>
            </a:r>
          </a:p>
          <a:p>
            <a:pPr marL="0" indent="0">
              <a:buNone/>
            </a:pPr>
            <a:endParaRPr lang="fr-CA" sz="2000" dirty="0"/>
          </a:p>
          <a:p>
            <a:pPr marL="0" indent="0">
              <a:buNone/>
            </a:pPr>
            <a:r>
              <a:rPr lang="fr-CA" sz="2000" dirty="0" smtClean="0"/>
              <a:t>Ayez </a:t>
            </a:r>
            <a:r>
              <a:rPr lang="fr-CA" sz="2000" dirty="0"/>
              <a:t>toujours en main une liste récente des médicaments, vitamines  ou produits naturels que vous prenez. Afin d’obtenir votre liste de médicaments, présentez-vous à votre pharmacie et demandez d’avoir une liste récente de vos médicaments.</a:t>
            </a:r>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24</a:t>
            </a:fld>
            <a:endParaRPr lang="fr-CA" sz="800" dirty="0"/>
          </a:p>
        </p:txBody>
      </p:sp>
    </p:spTree>
    <p:extLst>
      <p:ext uri="{BB962C8B-B14F-4D97-AF65-F5344CB8AC3E}">
        <p14:creationId xmlns:p14="http://schemas.microsoft.com/office/powerpoint/2010/main" val="2903426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2933"/>
            <a:ext cx="8229600" cy="2649184"/>
          </a:xfrm>
        </p:spPr>
        <p:txBody>
          <a:bodyPr/>
          <a:lstStyle/>
          <a:p>
            <a:pPr marL="514350" indent="-514350" algn="l">
              <a:buFont typeface="+mj-lt"/>
              <a:buAutoNum type="arabicPeriod" startAt="15"/>
            </a:pPr>
            <a:r>
              <a:rPr lang="fr-CA" sz="2800" dirty="0"/>
              <a:t>Même si je prends des médicaments contre le cancer, je peux embrasser, cajoler et même dormir dans le même lit que mon </a:t>
            </a:r>
            <a:r>
              <a:rPr lang="fr-CA" sz="2800" dirty="0" smtClean="0"/>
              <a:t>partenaire. </a:t>
            </a:r>
            <a:r>
              <a:rPr lang="fr-CA" sz="2800" dirty="0"/>
              <a:t>Je peux aussi jouer avec mes petits-enfants et les prendre dans mes bras. </a:t>
            </a:r>
          </a:p>
        </p:txBody>
      </p:sp>
      <p:sp>
        <p:nvSpPr>
          <p:cNvPr id="3" name="TPAnswers"/>
          <p:cNvSpPr>
            <a:spLocks noGrp="1"/>
          </p:cNvSpPr>
          <p:nvPr>
            <p:ph type="body" idx="1"/>
          </p:nvPr>
        </p:nvSpPr>
        <p:spPr>
          <a:xfrm>
            <a:off x="457200" y="3206044"/>
            <a:ext cx="4114800" cy="1602493"/>
          </a:xfrm>
        </p:spPr>
        <p:txBody>
          <a:bodyPr>
            <a:normAutofit/>
          </a:bodyPr>
          <a:lstStyle/>
          <a:p>
            <a:pPr marL="514350" indent="-514350">
              <a:spcAft>
                <a:spcPts val="0"/>
              </a:spcAft>
              <a:buAutoNum type="alphaUcPeriod"/>
            </a:pPr>
            <a:r>
              <a:rPr lang="fr-CA" dirty="0" smtClean="0"/>
              <a:t>Vrai</a:t>
            </a:r>
          </a:p>
          <a:p>
            <a:pPr marL="514350" indent="-514350">
              <a:spcAft>
                <a:spcPts val="0"/>
              </a:spcAft>
              <a:buAutoNum type="alphaUcPeriod"/>
            </a:pPr>
            <a:r>
              <a:rPr lang="fr-CA" dirty="0" smtClean="0"/>
              <a:t>Faux</a:t>
            </a:r>
            <a:endParaRPr lang="fr-CA"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880600255"/>
              </p:ext>
            </p:extLst>
          </p:nvPr>
        </p:nvGraphicFramePr>
        <p:xfrm>
          <a:off x="5063742" y="2220473"/>
          <a:ext cx="3303588" cy="2790825"/>
        </p:xfrm>
        <a:graphic>
          <a:graphicData uri="http://schemas.openxmlformats.org/presentationml/2006/ole">
            <mc:AlternateContent xmlns:mc="http://schemas.openxmlformats.org/markup-compatibility/2006">
              <mc:Choice xmlns:v="urn:schemas-microsoft-com:vml" Requires="v">
                <p:oleObj spid="_x0000_s13495"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063742" y="2220473"/>
                        <a:ext cx="3303588" cy="2790825"/>
                      </a:xfrm>
                      <a:prstGeom prst="rect">
                        <a:avLst/>
                      </a:prstGeom>
                    </p:spPr>
                  </p:pic>
                </p:oleObj>
              </mc:Fallback>
            </mc:AlternateContent>
          </a:graphicData>
        </a:graphic>
      </p:graphicFrame>
      <p:sp>
        <p:nvSpPr>
          <p:cNvPr id="6" name="CAI1"/>
          <p:cNvSpPr/>
          <p:nvPr>
            <p:custDataLst>
              <p:tags r:id="rId4"/>
            </p:custDataLst>
          </p:nvPr>
        </p:nvSpPr>
        <p:spPr>
          <a:xfrm>
            <a:off x="947783" y="3251764"/>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25</a:t>
            </a:fld>
            <a:endParaRPr lang="fr-CA" sz="800" dirty="0"/>
          </a:p>
        </p:txBody>
      </p:sp>
    </p:spTree>
    <p:custDataLst>
      <p:tags r:id="rId2"/>
    </p:custDataLst>
    <p:extLst>
      <p:ext uri="{BB962C8B-B14F-4D97-AF65-F5344CB8AC3E}">
        <p14:creationId xmlns:p14="http://schemas.microsoft.com/office/powerpoint/2010/main" val="75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VRAI </a:t>
            </a:r>
          </a:p>
        </p:txBody>
      </p:sp>
      <p:sp>
        <p:nvSpPr>
          <p:cNvPr id="3" name="Espace réservé du contenu 2"/>
          <p:cNvSpPr>
            <a:spLocks noGrp="1"/>
          </p:cNvSpPr>
          <p:nvPr>
            <p:ph idx="1"/>
          </p:nvPr>
        </p:nvSpPr>
        <p:spPr/>
        <p:txBody>
          <a:bodyPr/>
          <a:lstStyle/>
          <a:p>
            <a:pPr marL="0" indent="0">
              <a:buNone/>
            </a:pPr>
            <a:r>
              <a:rPr lang="fr-CA" sz="2000" dirty="0" smtClean="0"/>
              <a:t>Vous </a:t>
            </a:r>
            <a:r>
              <a:rPr lang="fr-CA" sz="2000" dirty="0"/>
              <a:t>pouvez vous embrasser, vous cajoler et dormir dans le même lit. Vous pouvez prendre vos petits-enfants </a:t>
            </a:r>
            <a:r>
              <a:rPr lang="fr-CA" sz="2000" dirty="0" smtClean="0"/>
              <a:t>et </a:t>
            </a:r>
            <a:r>
              <a:rPr lang="fr-CA" sz="2000" dirty="0"/>
              <a:t>jouer avec eux sans problème. </a:t>
            </a:r>
            <a:endParaRPr lang="fr-CA" sz="2000" dirty="0" smtClean="0"/>
          </a:p>
          <a:p>
            <a:pPr marL="0" indent="0">
              <a:buNone/>
            </a:pPr>
            <a:endParaRPr lang="fr-CA" sz="2000" dirty="0"/>
          </a:p>
          <a:p>
            <a:pPr marL="0" indent="0">
              <a:buNone/>
            </a:pPr>
            <a:r>
              <a:rPr lang="fr-CA" sz="2000" dirty="0" smtClean="0"/>
              <a:t>Si toutefois, vos proches avaient le rhume ou la grippe, évitez les rapprochements et lavez vos mains fréquemment : ceci dans le but d’éviter d’attraper le rhume ou la grippe. </a:t>
            </a:r>
            <a:endParaRPr lang="fr-CA" sz="2000"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26</a:t>
            </a:fld>
            <a:endParaRPr lang="fr-CA" sz="800" dirty="0"/>
          </a:p>
        </p:txBody>
      </p:sp>
    </p:spTree>
    <p:extLst>
      <p:ext uri="{BB962C8B-B14F-4D97-AF65-F5344CB8AC3E}">
        <p14:creationId xmlns:p14="http://schemas.microsoft.com/office/powerpoint/2010/main" val="752232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57250"/>
          </a:xfrm>
        </p:spPr>
        <p:txBody>
          <a:bodyPr/>
          <a:lstStyle/>
          <a:p>
            <a:pPr marL="514350" indent="-514350" algn="l">
              <a:buFont typeface="+mj-lt"/>
              <a:buAutoNum type="arabicPeriod" startAt="16"/>
            </a:pPr>
            <a:r>
              <a:rPr lang="fr-CA" sz="2800" dirty="0"/>
              <a:t>Lorsque je prends mon médicament contre le cancer considéré </a:t>
            </a:r>
            <a:r>
              <a:rPr lang="fr-CA" sz="2800" dirty="0" smtClean="0"/>
              <a:t>cytotoxique:</a:t>
            </a:r>
            <a:endParaRPr lang="fr-CA" sz="2800" dirty="0"/>
          </a:p>
        </p:txBody>
      </p:sp>
      <p:sp>
        <p:nvSpPr>
          <p:cNvPr id="3" name="TPAnswers"/>
          <p:cNvSpPr>
            <a:spLocks noGrp="1"/>
          </p:cNvSpPr>
          <p:nvPr>
            <p:ph type="body" idx="1"/>
            <p:custDataLst>
              <p:tags r:id="rId3"/>
            </p:custDataLst>
          </p:nvPr>
        </p:nvSpPr>
        <p:spPr>
          <a:xfrm>
            <a:off x="359965" y="1497118"/>
            <a:ext cx="6450037" cy="2901244"/>
          </a:xfrm>
        </p:spPr>
        <p:txBody>
          <a:bodyPr>
            <a:noAutofit/>
          </a:bodyPr>
          <a:lstStyle/>
          <a:p>
            <a:pPr marL="514350" indent="-514350">
              <a:buAutoNum type="alphaUcPeriod"/>
            </a:pPr>
            <a:r>
              <a:rPr lang="fr-CA" sz="2400" dirty="0"/>
              <a:t>Je verse le comprimé dans la paume de ma main, puis je me lave les mains tout de suite après l’avoir pris.</a:t>
            </a:r>
          </a:p>
          <a:p>
            <a:pPr marL="514350" indent="-514350">
              <a:buAutoNum type="alphaUcPeriod"/>
            </a:pPr>
            <a:r>
              <a:rPr lang="fr-CA" sz="2400" dirty="0" smtClean="0"/>
              <a:t>Je </a:t>
            </a:r>
            <a:r>
              <a:rPr lang="fr-CA" sz="2400" dirty="0"/>
              <a:t>verse le comprimé dans le couvercle puis, je mets le comprimé dans ma bouche en évitant </a:t>
            </a:r>
            <a:r>
              <a:rPr lang="fr-CA" sz="2400" dirty="0" smtClean="0"/>
              <a:t>le </a:t>
            </a:r>
            <a:r>
              <a:rPr lang="fr-CA" sz="2400" dirty="0"/>
              <a:t>plus possible d’y toucher avec mes mains. Je me lave les mains avant et après avoir pris le médicament.</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24870017"/>
              </p:ext>
            </p:extLst>
          </p:nvPr>
        </p:nvGraphicFramePr>
        <p:xfrm>
          <a:off x="6183622" y="1882589"/>
          <a:ext cx="3134485" cy="2646898"/>
        </p:xfrm>
        <a:graphic>
          <a:graphicData uri="http://schemas.openxmlformats.org/presentationml/2006/ole">
            <mc:AlternateContent xmlns:mc="http://schemas.openxmlformats.org/markup-compatibility/2006">
              <mc:Choice xmlns:v="urn:schemas-microsoft-com:vml" Requires="v">
                <p:oleObj spid="_x0000_s14520"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6183622" y="1882589"/>
                        <a:ext cx="3134485" cy="2646898"/>
                      </a:xfrm>
                      <a:prstGeom prst="rect">
                        <a:avLst/>
                      </a:prstGeom>
                    </p:spPr>
                  </p:pic>
                </p:oleObj>
              </mc:Fallback>
            </mc:AlternateContent>
          </a:graphicData>
        </a:graphic>
      </p:graphicFrame>
      <p:sp>
        <p:nvSpPr>
          <p:cNvPr id="9" name="CAI1"/>
          <p:cNvSpPr/>
          <p:nvPr>
            <p:custDataLst>
              <p:tags r:id="rId5"/>
            </p:custDataLst>
          </p:nvPr>
        </p:nvSpPr>
        <p:spPr>
          <a:xfrm>
            <a:off x="866876" y="2640118"/>
            <a:ext cx="5532438" cy="2267712"/>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27</a:t>
            </a:fld>
            <a:endParaRPr lang="fr-CA" sz="800" dirty="0"/>
          </a:p>
        </p:txBody>
      </p:sp>
    </p:spTree>
    <p:custDataLst>
      <p:tags r:id="rId2"/>
    </p:custDataLst>
    <p:extLst>
      <p:ext uri="{BB962C8B-B14F-4D97-AF65-F5344CB8AC3E}">
        <p14:creationId xmlns:p14="http://schemas.microsoft.com/office/powerpoint/2010/main" val="149306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1116816"/>
          </a:xfrm>
        </p:spPr>
        <p:txBody>
          <a:bodyPr/>
          <a:lstStyle/>
          <a:p>
            <a:r>
              <a:rPr lang="fr-CA" dirty="0" smtClean="0"/>
              <a:t/>
            </a:r>
            <a:br>
              <a:rPr lang="fr-CA" dirty="0" smtClean="0"/>
            </a:br>
            <a:r>
              <a:rPr lang="fr-CA" dirty="0" smtClean="0"/>
              <a:t>La </a:t>
            </a:r>
            <a:r>
              <a:rPr lang="fr-CA" dirty="0"/>
              <a:t>réponse est B</a:t>
            </a:r>
            <a:br>
              <a:rPr lang="fr-CA" dirty="0"/>
            </a:br>
            <a:endParaRPr lang="fr-CA" dirty="0"/>
          </a:p>
        </p:txBody>
      </p:sp>
      <p:sp>
        <p:nvSpPr>
          <p:cNvPr id="3" name="Espace réservé du contenu 2"/>
          <p:cNvSpPr>
            <a:spLocks noGrp="1"/>
          </p:cNvSpPr>
          <p:nvPr>
            <p:ph idx="1"/>
          </p:nvPr>
        </p:nvSpPr>
        <p:spPr>
          <a:xfrm>
            <a:off x="457200" y="1570616"/>
            <a:ext cx="8229600" cy="2837872"/>
          </a:xfrm>
        </p:spPr>
        <p:txBody>
          <a:bodyPr/>
          <a:lstStyle/>
          <a:p>
            <a:pPr marL="0" indent="0">
              <a:buNone/>
            </a:pPr>
            <a:r>
              <a:rPr lang="fr-CA" sz="2400" dirty="0" smtClean="0"/>
              <a:t>Une </a:t>
            </a:r>
            <a:r>
              <a:rPr lang="fr-CA" sz="2400" dirty="0"/>
              <a:t>des précautions les plus importantes, pour </a:t>
            </a:r>
            <a:r>
              <a:rPr lang="fr-CA" sz="2400" dirty="0" smtClean="0"/>
              <a:t>toute manipulation </a:t>
            </a:r>
            <a:r>
              <a:rPr lang="fr-CA" sz="2400" dirty="0"/>
              <a:t>de médicament contre le cancer, est de se laver les mains avant et après </a:t>
            </a:r>
            <a:r>
              <a:rPr lang="fr-CA" sz="2400" b="1" dirty="0" smtClean="0">
                <a:solidFill>
                  <a:schemeClr val="accent4"/>
                </a:solidFill>
              </a:rPr>
              <a:t>TOUTE</a:t>
            </a:r>
            <a:r>
              <a:rPr lang="fr-CA" sz="2400" dirty="0" smtClean="0"/>
              <a:t>  </a:t>
            </a:r>
            <a:r>
              <a:rPr lang="fr-CA" sz="2400" dirty="0"/>
              <a:t>prise du médicament. On évite le plus possible de toucher le comprimé avec nos mains en le versant dans le </a:t>
            </a:r>
            <a:r>
              <a:rPr lang="fr-CA" sz="2400" dirty="0" smtClean="0"/>
              <a:t>couvercle</a:t>
            </a:r>
            <a:r>
              <a:rPr lang="fr-CA" sz="2400" dirty="0"/>
              <a:t>.</a:t>
            </a:r>
            <a:endParaRPr lang="fr-CA" sz="2400" dirty="0" smtClean="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28</a:t>
            </a:fld>
            <a:endParaRPr lang="fr-CA" sz="800" dirty="0"/>
          </a:p>
        </p:txBody>
      </p:sp>
    </p:spTree>
    <p:extLst>
      <p:ext uri="{BB962C8B-B14F-4D97-AF65-F5344CB8AC3E}">
        <p14:creationId xmlns:p14="http://schemas.microsoft.com/office/powerpoint/2010/main" val="666820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2615319"/>
          </a:xfrm>
        </p:spPr>
        <p:txBody>
          <a:bodyPr/>
          <a:lstStyle/>
          <a:p>
            <a:pPr marL="571500" indent="-571500" algn="l">
              <a:buFont typeface="+mj-lt"/>
              <a:buAutoNum type="arabicPeriod" startAt="17"/>
            </a:pPr>
            <a:r>
              <a:rPr lang="fr-CA" dirty="0"/>
              <a:t>Si ma pilule contre le cancer (</a:t>
            </a:r>
            <a:r>
              <a:rPr lang="fr-CA" dirty="0" smtClean="0"/>
              <a:t>considérée </a:t>
            </a:r>
            <a:r>
              <a:rPr lang="fr-CA" dirty="0"/>
              <a:t>cytotoxique) tombe sur le sol ou le comptoir, je la ramasse et je lave immédiatement la surface avec de l’eau et du savon. </a:t>
            </a:r>
          </a:p>
        </p:txBody>
      </p:sp>
      <p:sp>
        <p:nvSpPr>
          <p:cNvPr id="3" name="TPAnswers"/>
          <p:cNvSpPr>
            <a:spLocks noGrp="1"/>
          </p:cNvSpPr>
          <p:nvPr>
            <p:ph type="body" idx="1"/>
          </p:nvPr>
        </p:nvSpPr>
        <p:spPr>
          <a:xfrm>
            <a:off x="457200" y="3081867"/>
            <a:ext cx="4114800" cy="1726670"/>
          </a:xfrm>
        </p:spPr>
        <p:txBody>
          <a:bodyPr>
            <a:normAutofit/>
          </a:bodyPr>
          <a:lstStyle/>
          <a:p>
            <a:pPr marL="514350" indent="-514350">
              <a:spcAft>
                <a:spcPts val="0"/>
              </a:spcAft>
              <a:buAutoNum type="alphaUcPeriod"/>
            </a:pPr>
            <a:r>
              <a:rPr lang="fr-CA" sz="3200" dirty="0" smtClean="0"/>
              <a:t>Vrai</a:t>
            </a:r>
          </a:p>
          <a:p>
            <a:pPr marL="514350" indent="-514350">
              <a:spcAft>
                <a:spcPts val="0"/>
              </a:spcAft>
              <a:buAutoNum type="alphaUcPeriod"/>
            </a:pPr>
            <a:r>
              <a:rPr lang="fr-CA" sz="3200" dirty="0" smtClean="0"/>
              <a:t>Faux</a:t>
            </a:r>
            <a:endParaRPr lang="fr-CA"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964905212"/>
              </p:ext>
            </p:extLst>
          </p:nvPr>
        </p:nvGraphicFramePr>
        <p:xfrm>
          <a:off x="5160107" y="2023072"/>
          <a:ext cx="3592232" cy="3029579"/>
        </p:xfrm>
        <a:graphic>
          <a:graphicData uri="http://schemas.openxmlformats.org/presentationml/2006/ole">
            <mc:AlternateContent xmlns:mc="http://schemas.openxmlformats.org/markup-compatibility/2006">
              <mc:Choice xmlns:v="urn:schemas-microsoft-com:vml" Requires="v">
                <p:oleObj spid="_x0000_s15543"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5160107" y="2023072"/>
                        <a:ext cx="3592232" cy="3029579"/>
                      </a:xfrm>
                      <a:prstGeom prst="rect">
                        <a:avLst/>
                      </a:prstGeom>
                    </p:spPr>
                  </p:pic>
                </p:oleObj>
              </mc:Fallback>
            </mc:AlternateContent>
          </a:graphicData>
        </a:graphic>
      </p:graphicFrame>
      <p:sp>
        <p:nvSpPr>
          <p:cNvPr id="5" name="CAI1"/>
          <p:cNvSpPr/>
          <p:nvPr>
            <p:custDataLst>
              <p:tags r:id="rId4"/>
            </p:custDataLst>
          </p:nvPr>
        </p:nvSpPr>
        <p:spPr>
          <a:xfrm>
            <a:off x="1037590" y="3127587"/>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29</a:t>
            </a:fld>
            <a:endParaRPr lang="fr-CA" sz="800" dirty="0"/>
          </a:p>
        </p:txBody>
      </p:sp>
    </p:spTree>
    <p:custDataLst>
      <p:tags r:id="rId2"/>
    </p:custDataLst>
    <p:extLst>
      <p:ext uri="{BB962C8B-B14F-4D97-AF65-F5344CB8AC3E}">
        <p14:creationId xmlns:p14="http://schemas.microsoft.com/office/powerpoint/2010/main" val="35233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267723"/>
          </a:xfrm>
        </p:spPr>
        <p:txBody>
          <a:bodyPr/>
          <a:lstStyle/>
          <a:p>
            <a:pPr marL="514350" indent="-514350" algn="l">
              <a:buFont typeface="+mj-lt"/>
              <a:buAutoNum type="arabicPeriod"/>
            </a:pPr>
            <a:r>
              <a:rPr lang="fr-CA" dirty="0"/>
              <a:t>Vous venez assister à cette séance d’apprentissage en tant que: </a:t>
            </a:r>
            <a:br>
              <a:rPr lang="fr-CA" dirty="0"/>
            </a:br>
            <a:endParaRPr lang="fr-CA" dirty="0"/>
          </a:p>
        </p:txBody>
      </p:sp>
      <p:sp>
        <p:nvSpPr>
          <p:cNvPr id="3" name="TPAnswers"/>
          <p:cNvSpPr>
            <a:spLocks noGrp="1"/>
          </p:cNvSpPr>
          <p:nvPr>
            <p:ph type="body" idx="1"/>
            <p:custDataLst>
              <p:tags r:id="rId3"/>
            </p:custDataLst>
          </p:nvPr>
        </p:nvSpPr>
        <p:spPr>
          <a:xfrm>
            <a:off x="457199" y="1600200"/>
            <a:ext cx="7882569" cy="3208338"/>
          </a:xfrm>
        </p:spPr>
        <p:txBody>
          <a:bodyPr>
            <a:normAutofit/>
          </a:bodyPr>
          <a:lstStyle/>
          <a:p>
            <a:pPr marL="514350" indent="-514350">
              <a:buAutoNum type="alphaUcPeriod"/>
            </a:pPr>
            <a:r>
              <a:rPr lang="fr-CA" sz="3200" dirty="0" smtClean="0"/>
              <a:t>Patient </a:t>
            </a:r>
            <a:r>
              <a:rPr lang="fr-CA" sz="3200" dirty="0"/>
              <a:t>qui prend ou prendra sous peu une thérapie par voie orale contre le </a:t>
            </a:r>
            <a:r>
              <a:rPr lang="fr-CA" sz="3200" dirty="0" smtClean="0"/>
              <a:t>cancer.</a:t>
            </a:r>
          </a:p>
          <a:p>
            <a:pPr marL="514350" indent="-514350">
              <a:buAutoNum type="alphaUcPeriod"/>
            </a:pPr>
            <a:r>
              <a:rPr lang="fr-CA" sz="3200" dirty="0" smtClean="0"/>
              <a:t>Membre de la famille, ami ou proche aidant.</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51040172"/>
              </p:ext>
            </p:extLst>
          </p:nvPr>
        </p:nvGraphicFramePr>
        <p:xfrm>
          <a:off x="9590377" y="1282700"/>
          <a:ext cx="4572000" cy="3860800"/>
        </p:xfrm>
        <a:graphic>
          <a:graphicData uri="http://schemas.openxmlformats.org/presentationml/2006/ole">
            <mc:AlternateContent xmlns:mc="http://schemas.openxmlformats.org/markup-compatibility/2006">
              <mc:Choice xmlns:v="urn:schemas-microsoft-com:vml" Requires="v">
                <p:oleObj spid="_x0000_s1204"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590377" y="1282700"/>
                        <a:ext cx="4572000" cy="3860800"/>
                      </a:xfrm>
                      <a:prstGeom prst="rect">
                        <a:avLst/>
                      </a:prstGeom>
                    </p:spPr>
                  </p:pic>
                </p:oleObj>
              </mc:Fallback>
            </mc:AlternateContent>
          </a:graphicData>
        </a:graphic>
      </p:graphicFrame>
      <p:sp>
        <p:nvSpPr>
          <p:cNvPr id="5"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a:t>
            </a:fld>
            <a:endParaRPr lang="fr-CA" sz="800" dirty="0"/>
          </a:p>
        </p:txBody>
      </p:sp>
    </p:spTree>
    <p:custDataLst>
      <p:tags r:id="rId2"/>
    </p:custDataLst>
    <p:extLst>
      <p:ext uri="{BB962C8B-B14F-4D97-AF65-F5344CB8AC3E}">
        <p14:creationId xmlns:p14="http://schemas.microsoft.com/office/powerpoint/2010/main" val="19228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VRAI </a:t>
            </a:r>
            <a:endParaRPr lang="fr-CA" dirty="0"/>
          </a:p>
        </p:txBody>
      </p:sp>
      <p:sp>
        <p:nvSpPr>
          <p:cNvPr id="3" name="Espace réservé du contenu 2"/>
          <p:cNvSpPr>
            <a:spLocks noGrp="1"/>
          </p:cNvSpPr>
          <p:nvPr>
            <p:ph idx="1"/>
          </p:nvPr>
        </p:nvSpPr>
        <p:spPr/>
        <p:txBody>
          <a:bodyPr/>
          <a:lstStyle/>
          <a:p>
            <a:pPr marL="0" indent="0">
              <a:buNone/>
            </a:pPr>
            <a:r>
              <a:rPr lang="fr-CA" sz="2000" dirty="0" smtClean="0"/>
              <a:t>La </a:t>
            </a:r>
            <a:r>
              <a:rPr lang="fr-CA" sz="2000" dirty="0"/>
              <a:t>prise de médicaments dit </a:t>
            </a:r>
            <a:r>
              <a:rPr lang="fr-CA" sz="2000" dirty="0" smtClean="0"/>
              <a:t>cytotoxiques nécessite </a:t>
            </a:r>
            <a:r>
              <a:rPr lang="fr-CA" sz="2000" dirty="0"/>
              <a:t>des précautions particulières. Si le médicament cytotoxique </a:t>
            </a:r>
            <a:r>
              <a:rPr lang="fr-CA" sz="2000" dirty="0" smtClean="0"/>
              <a:t>tombe </a:t>
            </a:r>
            <a:r>
              <a:rPr lang="fr-CA" sz="2000" dirty="0"/>
              <a:t>sur le sol ou le comptoir, on le ramasse et on lave immédiatement la surface avec de l’eau et du savon. </a:t>
            </a:r>
          </a:p>
          <a:p>
            <a:pPr marL="0" indent="0">
              <a:buNone/>
            </a:pPr>
            <a:endParaRPr lang="fr-CA" sz="2000" dirty="0" smtClean="0"/>
          </a:p>
          <a:p>
            <a:pPr marL="0" indent="0">
              <a:buNone/>
            </a:pPr>
            <a:r>
              <a:rPr lang="fr-CA" sz="2000" dirty="0" smtClean="0"/>
              <a:t>On </a:t>
            </a:r>
            <a:r>
              <a:rPr lang="fr-CA" sz="2000" dirty="0"/>
              <a:t>ne doit pas réutiliser </a:t>
            </a:r>
            <a:r>
              <a:rPr lang="fr-CA" sz="2000" dirty="0" smtClean="0"/>
              <a:t>le </a:t>
            </a:r>
            <a:r>
              <a:rPr lang="fr-CA" sz="2000" dirty="0"/>
              <a:t>même </a:t>
            </a:r>
            <a:r>
              <a:rPr lang="fr-CA" sz="2000" dirty="0" smtClean="0"/>
              <a:t>linge </a:t>
            </a:r>
            <a:r>
              <a:rPr lang="fr-CA" sz="2000" dirty="0"/>
              <a:t>pour </a:t>
            </a:r>
            <a:r>
              <a:rPr lang="fr-CA" sz="2000" dirty="0" smtClean="0"/>
              <a:t>laver d’autres </a:t>
            </a:r>
            <a:r>
              <a:rPr lang="fr-CA" sz="2000" dirty="0"/>
              <a:t>surfaces. Il est préférable de ne pas utiliser d’éponge, à moins de la jeter tout de suite après l’utilisation</a:t>
            </a:r>
            <a:r>
              <a:rPr lang="fr-CA" sz="2000" dirty="0" smtClean="0"/>
              <a:t>. Vous pouvez toutefois utiliser des essuie-tout et les jeter tout de suite après utilisation dans une poubelle fermée.</a:t>
            </a:r>
            <a:endParaRPr lang="fr-CA" sz="20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30</a:t>
            </a:fld>
            <a:endParaRPr lang="fr-CA" sz="800" dirty="0"/>
          </a:p>
        </p:txBody>
      </p:sp>
    </p:spTree>
    <p:extLst>
      <p:ext uri="{BB962C8B-B14F-4D97-AF65-F5344CB8AC3E}">
        <p14:creationId xmlns:p14="http://schemas.microsoft.com/office/powerpoint/2010/main" val="306908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18642"/>
            <a:ext cx="8229600" cy="2027104"/>
          </a:xfrm>
        </p:spPr>
        <p:txBody>
          <a:bodyPr/>
          <a:lstStyle/>
          <a:p>
            <a:pPr marL="514350" indent="-514350" algn="l">
              <a:buFont typeface="+mj-lt"/>
              <a:buAutoNum type="arabicPeriod" startAt="18"/>
            </a:pPr>
            <a:r>
              <a:rPr lang="fr-CA" sz="2800" dirty="0"/>
              <a:t>Même si j’ai terminé de prendre mon médicament considéré cytotoxique aujourd’hui, </a:t>
            </a:r>
            <a:r>
              <a:rPr lang="fr-CA" sz="2800" dirty="0" smtClean="0"/>
              <a:t>mon partenaire et </a:t>
            </a:r>
            <a:r>
              <a:rPr lang="fr-CA" sz="2800" dirty="0"/>
              <a:t>moi continuons d’utiliser le condom lors de moments </a:t>
            </a:r>
            <a:r>
              <a:rPr lang="fr-CA" sz="2800" dirty="0" smtClean="0"/>
              <a:t>intimes </a:t>
            </a:r>
            <a:r>
              <a:rPr lang="fr-CA" sz="2800" dirty="0"/>
              <a:t>et ce, pendant 4 jours encore. </a:t>
            </a:r>
          </a:p>
        </p:txBody>
      </p:sp>
      <p:sp>
        <p:nvSpPr>
          <p:cNvPr id="3" name="TPAnswers"/>
          <p:cNvSpPr>
            <a:spLocks noGrp="1"/>
          </p:cNvSpPr>
          <p:nvPr>
            <p:ph type="body" idx="1"/>
          </p:nvPr>
        </p:nvSpPr>
        <p:spPr>
          <a:xfrm>
            <a:off x="457201" y="3044332"/>
            <a:ext cx="4114800" cy="1467026"/>
          </a:xfrm>
        </p:spPr>
        <p:txBody>
          <a:bodyPr>
            <a:normAutofit/>
          </a:bodyPr>
          <a:lstStyle/>
          <a:p>
            <a:pPr marL="514350" indent="-514350">
              <a:spcAft>
                <a:spcPts val="0"/>
              </a:spcAft>
              <a:buAutoNum type="alphaUcPeriod"/>
            </a:pPr>
            <a:r>
              <a:rPr lang="fr-CA" dirty="0" smtClean="0"/>
              <a:t>Vrai</a:t>
            </a:r>
          </a:p>
          <a:p>
            <a:pPr marL="514350" indent="-514350">
              <a:spcAft>
                <a:spcPts val="0"/>
              </a:spcAft>
              <a:buAutoNum type="alphaUcPeriod"/>
            </a:pPr>
            <a:r>
              <a:rPr lang="fr-CA" dirty="0" smtClean="0"/>
              <a:t>Faux</a:t>
            </a:r>
            <a:endParaRPr lang="fr-CA"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21300796"/>
              </p:ext>
            </p:extLst>
          </p:nvPr>
        </p:nvGraphicFramePr>
        <p:xfrm>
          <a:off x="5188470" y="2244705"/>
          <a:ext cx="3283500" cy="2772734"/>
        </p:xfrm>
        <a:graphic>
          <a:graphicData uri="http://schemas.openxmlformats.org/presentationml/2006/ole">
            <mc:AlternateContent xmlns:mc="http://schemas.openxmlformats.org/markup-compatibility/2006">
              <mc:Choice xmlns:v="urn:schemas-microsoft-com:vml" Requires="v">
                <p:oleObj spid="_x0000_s16567"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188470" y="2244705"/>
                        <a:ext cx="3283500" cy="2772734"/>
                      </a:xfrm>
                      <a:prstGeom prst="rect">
                        <a:avLst/>
                      </a:prstGeom>
                    </p:spPr>
                  </p:pic>
                </p:oleObj>
              </mc:Fallback>
            </mc:AlternateContent>
          </a:graphicData>
        </a:graphic>
      </p:graphicFrame>
      <p:sp>
        <p:nvSpPr>
          <p:cNvPr id="5" name="CAI1"/>
          <p:cNvSpPr/>
          <p:nvPr>
            <p:custDataLst>
              <p:tags r:id="rId4"/>
            </p:custDataLst>
          </p:nvPr>
        </p:nvSpPr>
        <p:spPr>
          <a:xfrm>
            <a:off x="964110" y="3044332"/>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31</a:t>
            </a:fld>
            <a:endParaRPr lang="fr-CA" sz="800" dirty="0"/>
          </a:p>
        </p:txBody>
      </p:sp>
    </p:spTree>
    <p:custDataLst>
      <p:tags r:id="rId2"/>
    </p:custDataLst>
    <p:extLst>
      <p:ext uri="{BB962C8B-B14F-4D97-AF65-F5344CB8AC3E}">
        <p14:creationId xmlns:p14="http://schemas.microsoft.com/office/powerpoint/2010/main" val="13521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VRAI </a:t>
            </a:r>
          </a:p>
        </p:txBody>
      </p:sp>
      <p:sp>
        <p:nvSpPr>
          <p:cNvPr id="3" name="Espace réservé du contenu 2"/>
          <p:cNvSpPr>
            <a:spLocks noGrp="1"/>
          </p:cNvSpPr>
          <p:nvPr>
            <p:ph idx="1"/>
          </p:nvPr>
        </p:nvSpPr>
        <p:spPr/>
        <p:txBody>
          <a:bodyPr/>
          <a:lstStyle/>
          <a:p>
            <a:endParaRPr lang="fr-CA" dirty="0"/>
          </a:p>
          <a:p>
            <a:pPr marL="0" indent="0">
              <a:buNone/>
            </a:pPr>
            <a:r>
              <a:rPr lang="fr-CA" dirty="0" smtClean="0"/>
              <a:t>Puisque </a:t>
            </a:r>
            <a:r>
              <a:rPr lang="fr-CA" dirty="0"/>
              <a:t>le sperme et les sécrétions vaginales contiennent des résidus de </a:t>
            </a:r>
            <a:r>
              <a:rPr lang="fr-CA" dirty="0" smtClean="0"/>
              <a:t>médicaments considérés cytotoxiques, </a:t>
            </a:r>
            <a:r>
              <a:rPr lang="fr-CA" dirty="0"/>
              <a:t>il est préférable d’utiliser un condom lors de relations </a:t>
            </a:r>
            <a:r>
              <a:rPr lang="fr-CA" dirty="0" smtClean="0"/>
              <a:t>sexuelles et ce, jusqu’à 4 jours suivant la dernière dose.</a:t>
            </a:r>
            <a:endParaRPr lang="fr-CA" dirty="0"/>
          </a:p>
          <a:p>
            <a:endParaRPr lang="fr-CA" dirty="0"/>
          </a:p>
          <a:p>
            <a:endParaRPr lang="fr-CA"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32</a:t>
            </a:fld>
            <a:endParaRPr lang="fr-CA" sz="800" dirty="0"/>
          </a:p>
        </p:txBody>
      </p:sp>
    </p:spTree>
    <p:extLst>
      <p:ext uri="{BB962C8B-B14F-4D97-AF65-F5344CB8AC3E}">
        <p14:creationId xmlns:p14="http://schemas.microsoft.com/office/powerpoint/2010/main" val="2816123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 peu de pratique!!!</a:t>
            </a:r>
            <a:endParaRPr lang="fr-CA" dirty="0"/>
          </a:p>
        </p:txBody>
      </p:sp>
      <p:sp>
        <p:nvSpPr>
          <p:cNvPr id="3" name="Espace réservé du contenu 2"/>
          <p:cNvSpPr>
            <a:spLocks noGrp="1"/>
          </p:cNvSpPr>
          <p:nvPr>
            <p:ph idx="1"/>
          </p:nvPr>
        </p:nvSpPr>
        <p:spPr/>
        <p:txBody>
          <a:bodyPr/>
          <a:lstStyle/>
          <a:p>
            <a:pPr marL="514350" indent="-514350">
              <a:buFont typeface="+mj-lt"/>
              <a:buAutoNum type="arabicPeriod"/>
            </a:pPr>
            <a:r>
              <a:rPr lang="fr-CA" dirty="0" smtClean="0"/>
              <a:t>Êtes-vous capable d’ouvrir le contenant de médicament?</a:t>
            </a:r>
          </a:p>
          <a:p>
            <a:endParaRPr lang="fr-CA" dirty="0"/>
          </a:p>
          <a:p>
            <a:pPr marL="514350" indent="-514350">
              <a:buFont typeface="+mj-lt"/>
              <a:buAutoNum type="arabicPeriod" startAt="2"/>
            </a:pPr>
            <a:r>
              <a:rPr lang="fr-CA" dirty="0" smtClean="0"/>
              <a:t>Essayez de manipuler de façon sécuritaire les médicaments dans le contenant.</a:t>
            </a:r>
            <a:endParaRPr lang="fr-CA" dirty="0"/>
          </a:p>
        </p:txBody>
      </p:sp>
    </p:spTree>
    <p:extLst>
      <p:ext uri="{BB962C8B-B14F-4D97-AF65-F5344CB8AC3E}">
        <p14:creationId xmlns:p14="http://schemas.microsoft.com/office/powerpoint/2010/main" val="3394937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Volet pratique de la séance d’information</a:t>
            </a:r>
          </a:p>
        </p:txBody>
      </p:sp>
      <p:sp>
        <p:nvSpPr>
          <p:cNvPr id="3" name="Espace réservé du contenu 2"/>
          <p:cNvSpPr>
            <a:spLocks noGrp="1"/>
          </p:cNvSpPr>
          <p:nvPr>
            <p:ph idx="1"/>
          </p:nvPr>
        </p:nvSpPr>
        <p:spPr/>
        <p:txBody>
          <a:bodyPr/>
          <a:lstStyle/>
          <a:p>
            <a:pPr marL="0" indent="0" algn="ctr">
              <a:buNone/>
            </a:pPr>
            <a:endParaRPr lang="en-CA" dirty="0" smtClean="0"/>
          </a:p>
          <a:p>
            <a:pPr marL="0" indent="0" algn="ctr">
              <a:buNone/>
            </a:pPr>
            <a:r>
              <a:rPr lang="en-CA" sz="3600" b="1" dirty="0" smtClean="0"/>
              <a:t>Bloc 2</a:t>
            </a:r>
            <a:r>
              <a:rPr lang="en-CA" sz="3600" dirty="0" smtClean="0"/>
              <a:t> </a:t>
            </a:r>
          </a:p>
          <a:p>
            <a:pPr marL="0" indent="0" algn="ctr">
              <a:buNone/>
            </a:pPr>
            <a:endParaRPr lang="en-CA" dirty="0" smtClean="0"/>
          </a:p>
          <a:p>
            <a:pPr marL="0" indent="0" algn="ctr">
              <a:buNone/>
            </a:pPr>
            <a:r>
              <a:rPr lang="en-CA" dirty="0" err="1" smtClean="0"/>
              <a:t>Assiduité</a:t>
            </a:r>
            <a:r>
              <a:rPr lang="en-CA" dirty="0" smtClean="0"/>
              <a:t> au </a:t>
            </a:r>
            <a:r>
              <a:rPr lang="en-CA" dirty="0" err="1" smtClean="0"/>
              <a:t>traitement</a:t>
            </a:r>
            <a:r>
              <a:rPr lang="en-CA" dirty="0" smtClean="0"/>
              <a:t> </a:t>
            </a:r>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34</a:t>
            </a:fld>
            <a:endParaRPr lang="fr-CA" sz="800" dirty="0"/>
          </a:p>
        </p:txBody>
      </p:sp>
    </p:spTree>
    <p:extLst>
      <p:ext uri="{BB962C8B-B14F-4D97-AF65-F5344CB8AC3E}">
        <p14:creationId xmlns:p14="http://schemas.microsoft.com/office/powerpoint/2010/main" val="2219929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2705630"/>
          </a:xfrm>
        </p:spPr>
        <p:txBody>
          <a:bodyPr/>
          <a:lstStyle/>
          <a:p>
            <a:pPr marL="514350" indent="-514350" algn="l">
              <a:buFont typeface="+mj-lt"/>
              <a:buAutoNum type="arabicPeriod" startAt="19"/>
            </a:pPr>
            <a:r>
              <a:rPr lang="fr-CA" dirty="0"/>
              <a:t>Les explications données dans la </a:t>
            </a:r>
            <a:r>
              <a:rPr lang="fr-CA" dirty="0" smtClean="0"/>
              <a:t>vidéo </a:t>
            </a:r>
            <a:r>
              <a:rPr lang="fr-CA" dirty="0"/>
              <a:t>sur l’assiduité au traitement étaient claires et faciles à comprendre</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343400" y="1687286"/>
            <a:ext cx="4114800" cy="3208338"/>
          </a:xfrm>
        </p:spPr>
        <p:txBody>
          <a:bodyPr>
            <a:normAutofit/>
          </a:bodyPr>
          <a:lstStyle/>
          <a:p>
            <a:pPr marL="514350" indent="-514350">
              <a:spcAft>
                <a:spcPts val="0"/>
              </a:spcAft>
              <a:buAutoNum type="arabicPeriod"/>
            </a:pPr>
            <a:r>
              <a:rPr lang="en-CA" sz="3200" dirty="0" smtClean="0"/>
              <a:t>1</a:t>
            </a:r>
            <a:endParaRPr lang="en-CA" sz="3200" dirty="0"/>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599911947"/>
              </p:ext>
            </p:extLst>
          </p:nvPr>
        </p:nvGraphicFramePr>
        <p:xfrm>
          <a:off x="9543344" y="729545"/>
          <a:ext cx="4572000" cy="3860800"/>
        </p:xfrm>
        <a:graphic>
          <a:graphicData uri="http://schemas.openxmlformats.org/presentationml/2006/ole">
            <mc:AlternateContent xmlns:mc="http://schemas.openxmlformats.org/markup-compatibility/2006">
              <mc:Choice xmlns:v="urn:schemas-microsoft-com:vml" Requires="v">
                <p:oleObj spid="_x0000_s17589"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543344" y="729545"/>
                        <a:ext cx="4572000" cy="3860800"/>
                      </a:xfrm>
                      <a:prstGeom prst="rect">
                        <a:avLst/>
                      </a:prstGeom>
                    </p:spPr>
                  </p:pic>
                </p:oleObj>
              </mc:Fallback>
            </mc:AlternateContent>
          </a:graphicData>
        </a:graphic>
      </p:graphicFrame>
      <p:pic>
        <p:nvPicPr>
          <p:cNvPr id="174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980267"/>
            <a:ext cx="8609013" cy="12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35</a:t>
            </a:fld>
            <a:endParaRPr lang="fr-CA" sz="800" dirty="0"/>
          </a:p>
        </p:txBody>
      </p:sp>
    </p:spTree>
    <p:custDataLst>
      <p:tags r:id="rId2"/>
    </p:custDataLst>
    <p:extLst>
      <p:ext uri="{BB962C8B-B14F-4D97-AF65-F5344CB8AC3E}">
        <p14:creationId xmlns:p14="http://schemas.microsoft.com/office/powerpoint/2010/main" val="14054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768651"/>
          </a:xfrm>
        </p:spPr>
        <p:txBody>
          <a:bodyPr/>
          <a:lstStyle/>
          <a:p>
            <a:pPr marL="514350" indent="-514350" algn="l">
              <a:buFont typeface="+mj-lt"/>
              <a:buAutoNum type="arabicPeriod" startAt="20"/>
            </a:pPr>
            <a:r>
              <a:rPr lang="fr-CA" dirty="0"/>
              <a:t>Prendre le bon nombre de comprimés, au bon moment de la journée et de la bonne </a:t>
            </a:r>
            <a:r>
              <a:rPr lang="fr-CA" dirty="0" smtClean="0"/>
              <a:t>façon:</a:t>
            </a:r>
            <a:r>
              <a:rPr lang="fr-CA" dirty="0"/>
              <a:t/>
            </a:r>
            <a:br>
              <a:rPr lang="fr-CA" dirty="0"/>
            </a:br>
            <a:endParaRPr lang="fr-CA" dirty="0"/>
          </a:p>
        </p:txBody>
      </p:sp>
      <p:sp>
        <p:nvSpPr>
          <p:cNvPr id="3" name="TPAnswers"/>
          <p:cNvSpPr>
            <a:spLocks noGrp="1"/>
          </p:cNvSpPr>
          <p:nvPr>
            <p:ph type="body" idx="1"/>
            <p:custDataLst>
              <p:tags r:id="rId3"/>
            </p:custDataLst>
          </p:nvPr>
        </p:nvSpPr>
        <p:spPr>
          <a:xfrm>
            <a:off x="457199" y="1952978"/>
            <a:ext cx="5679196" cy="2855560"/>
          </a:xfrm>
        </p:spPr>
        <p:txBody>
          <a:bodyPr>
            <a:normAutofit fontScale="92500"/>
          </a:bodyPr>
          <a:lstStyle/>
          <a:p>
            <a:pPr marL="514350" indent="-514350">
              <a:buFont typeface="+mj-lt"/>
              <a:buAutoNum type="alphaUcPeriod"/>
            </a:pPr>
            <a:r>
              <a:rPr lang="fr-CA" dirty="0"/>
              <a:t>Augmente les risques d’avoir des effets secondaires ou des </a:t>
            </a:r>
            <a:r>
              <a:rPr lang="fr-CA" dirty="0" smtClean="0"/>
              <a:t>complications.</a:t>
            </a:r>
            <a:endParaRPr lang="fr-CA" dirty="0"/>
          </a:p>
          <a:p>
            <a:pPr marL="514350" indent="-514350">
              <a:buFont typeface="+mj-lt"/>
              <a:buAutoNum type="alphaUcPeriod"/>
            </a:pPr>
            <a:r>
              <a:rPr lang="fr-CA" dirty="0"/>
              <a:t>Permet un meilleur contrôle de sa maladie et diminue les risques d’avoir des effets </a:t>
            </a:r>
            <a:r>
              <a:rPr lang="fr-CA" dirty="0" smtClean="0"/>
              <a:t>secondaires.</a:t>
            </a:r>
            <a:endParaRPr lang="fr-CA"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56328061"/>
              </p:ext>
            </p:extLst>
          </p:nvPr>
        </p:nvGraphicFramePr>
        <p:xfrm>
          <a:off x="5640636" y="1411537"/>
          <a:ext cx="3781793" cy="3193514"/>
        </p:xfrm>
        <a:graphic>
          <a:graphicData uri="http://schemas.openxmlformats.org/presentationml/2006/ole">
            <mc:AlternateContent xmlns:mc="http://schemas.openxmlformats.org/markup-compatibility/2006">
              <mc:Choice xmlns:v="urn:schemas-microsoft-com:vml" Requires="v">
                <p:oleObj spid="_x0000_s18610"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640636" y="1411537"/>
                        <a:ext cx="3781793" cy="3193514"/>
                      </a:xfrm>
                      <a:prstGeom prst="rect">
                        <a:avLst/>
                      </a:prstGeom>
                    </p:spPr>
                  </p:pic>
                </p:oleObj>
              </mc:Fallback>
            </mc:AlternateContent>
          </a:graphicData>
        </a:graphic>
      </p:graphicFrame>
      <p:sp>
        <p:nvSpPr>
          <p:cNvPr id="5" name="CAI1"/>
          <p:cNvSpPr/>
          <p:nvPr>
            <p:custDataLst>
              <p:tags r:id="rId5"/>
            </p:custDataLst>
          </p:nvPr>
        </p:nvSpPr>
        <p:spPr>
          <a:xfrm>
            <a:off x="1037589" y="3216925"/>
            <a:ext cx="5043722" cy="1388126"/>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36</a:t>
            </a:fld>
            <a:endParaRPr lang="fr-CA" sz="800" dirty="0"/>
          </a:p>
        </p:txBody>
      </p:sp>
    </p:spTree>
    <p:custDataLst>
      <p:tags r:id="rId2"/>
    </p:custDataLst>
    <p:extLst>
      <p:ext uri="{BB962C8B-B14F-4D97-AF65-F5344CB8AC3E}">
        <p14:creationId xmlns:p14="http://schemas.microsoft.com/office/powerpoint/2010/main" val="3802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p:spPr>
        <p:txBody>
          <a:bodyPr/>
          <a:lstStyle/>
          <a:p>
            <a:r>
              <a:rPr lang="fr-CA" dirty="0" smtClean="0"/>
              <a:t>La </a:t>
            </a:r>
            <a:r>
              <a:rPr lang="fr-CA" dirty="0"/>
              <a:t>réponse est </a:t>
            </a:r>
            <a:r>
              <a:rPr lang="fr-CA" dirty="0" smtClean="0"/>
              <a:t>B</a:t>
            </a:r>
            <a:endParaRPr lang="fr-CA" dirty="0"/>
          </a:p>
        </p:txBody>
      </p:sp>
      <p:sp>
        <p:nvSpPr>
          <p:cNvPr id="3" name="Espace réservé du contenu 2"/>
          <p:cNvSpPr>
            <a:spLocks noGrp="1"/>
          </p:cNvSpPr>
          <p:nvPr>
            <p:ph idx="1"/>
          </p:nvPr>
        </p:nvSpPr>
        <p:spPr>
          <a:xfrm>
            <a:off x="457200" y="1079157"/>
            <a:ext cx="8229600" cy="3329331"/>
          </a:xfrm>
        </p:spPr>
        <p:txBody>
          <a:bodyPr/>
          <a:lstStyle/>
          <a:p>
            <a:pPr marL="0" indent="0">
              <a:buNone/>
            </a:pPr>
            <a:endParaRPr lang="fr-CA" dirty="0" smtClean="0"/>
          </a:p>
          <a:p>
            <a:pPr marL="0" indent="0">
              <a:buNone/>
            </a:pPr>
            <a:r>
              <a:rPr lang="fr-CA" sz="2400" dirty="0" smtClean="0"/>
              <a:t>Prendre ses médicaments de la bonne façon permet: </a:t>
            </a:r>
          </a:p>
          <a:p>
            <a:r>
              <a:rPr lang="fr-CA" sz="2400" dirty="0" smtClean="0"/>
              <a:t>De mieux contrôler sa maladie. </a:t>
            </a:r>
          </a:p>
          <a:p>
            <a:r>
              <a:rPr lang="fr-CA" sz="2400" dirty="0" smtClean="0"/>
              <a:t>De mieux contrôler </a:t>
            </a:r>
            <a:r>
              <a:rPr lang="fr-CA" sz="2400" dirty="0"/>
              <a:t>l</a:t>
            </a:r>
            <a:r>
              <a:rPr lang="fr-CA" sz="2400" dirty="0" smtClean="0"/>
              <a:t>es </a:t>
            </a:r>
            <a:r>
              <a:rPr lang="fr-CA" sz="2400" dirty="0"/>
              <a:t>effets </a:t>
            </a:r>
            <a:r>
              <a:rPr lang="fr-CA" sz="2400" dirty="0" smtClean="0"/>
              <a:t>secondaires.</a:t>
            </a:r>
          </a:p>
          <a:p>
            <a:r>
              <a:rPr lang="fr-CA" sz="2400" dirty="0" smtClean="0"/>
              <a:t>De diminuer </a:t>
            </a:r>
            <a:r>
              <a:rPr lang="fr-CA" sz="2400" dirty="0"/>
              <a:t>les risques de complications, dont les hospitalisations ou les effets secondaires très importants ou </a:t>
            </a:r>
            <a:r>
              <a:rPr lang="fr-CA" sz="2400" dirty="0" smtClean="0"/>
              <a:t>intolérables.</a:t>
            </a:r>
            <a:endParaRPr lang="fr-CA" sz="24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37</a:t>
            </a:fld>
            <a:endParaRPr lang="fr-CA" sz="800" dirty="0"/>
          </a:p>
        </p:txBody>
      </p:sp>
    </p:spTree>
    <p:extLst>
      <p:ext uri="{BB962C8B-B14F-4D97-AF65-F5344CB8AC3E}">
        <p14:creationId xmlns:p14="http://schemas.microsoft.com/office/powerpoint/2010/main" val="4236940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652133"/>
          </a:xfrm>
        </p:spPr>
        <p:txBody>
          <a:bodyPr/>
          <a:lstStyle/>
          <a:p>
            <a:pPr marL="514350" indent="-514350" algn="l">
              <a:buFont typeface="+mj-lt"/>
              <a:buAutoNum type="arabicPeriod" startAt="21"/>
            </a:pPr>
            <a:r>
              <a:rPr lang="fr-CA" dirty="0"/>
              <a:t>Si je prends PLUS de comprimés contre le cancer, mon traitement sera PLUS efficace.</a:t>
            </a:r>
          </a:p>
        </p:txBody>
      </p:sp>
      <p:sp>
        <p:nvSpPr>
          <p:cNvPr id="3" name="TPAnswers"/>
          <p:cNvSpPr>
            <a:spLocks noGrp="1"/>
          </p:cNvSpPr>
          <p:nvPr>
            <p:ph type="body" idx="1"/>
          </p:nvPr>
        </p:nvSpPr>
        <p:spPr>
          <a:xfrm>
            <a:off x="457200" y="2634342"/>
            <a:ext cx="4114800" cy="2174195"/>
          </a:xfrm>
        </p:spPr>
        <p:txBody>
          <a:bodyPr>
            <a:normAutofit/>
          </a:bodyPr>
          <a:lstStyle/>
          <a:p>
            <a:pPr marL="514350" indent="-514350">
              <a:spcAft>
                <a:spcPts val="0"/>
              </a:spcAft>
              <a:buAutoNum type="alphaUcPeriod"/>
            </a:pPr>
            <a:r>
              <a:rPr lang="fr-CA" sz="3200" dirty="0" smtClean="0"/>
              <a:t>Vrai</a:t>
            </a:r>
          </a:p>
          <a:p>
            <a:pPr marL="514350" indent="-514350">
              <a:spcAft>
                <a:spcPts val="0"/>
              </a:spcAft>
              <a:buAutoNum type="alphaUcPeriod"/>
            </a:pPr>
            <a:r>
              <a:rPr lang="fr-CA" sz="3200" dirty="0" smtClean="0"/>
              <a:t>Faux</a:t>
            </a:r>
            <a:endParaRPr lang="fr-CA"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855645441"/>
              </p:ext>
            </p:extLst>
          </p:nvPr>
        </p:nvGraphicFramePr>
        <p:xfrm>
          <a:off x="3827428" y="1619479"/>
          <a:ext cx="4572000" cy="3392203"/>
        </p:xfrm>
        <a:graphic>
          <a:graphicData uri="http://schemas.openxmlformats.org/presentationml/2006/ole">
            <mc:AlternateContent xmlns:mc="http://schemas.openxmlformats.org/markup-compatibility/2006">
              <mc:Choice xmlns:v="urn:schemas-microsoft-com:vml" Requires="v">
                <p:oleObj spid="_x0000_s19634"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3827428" y="1619479"/>
                        <a:ext cx="4572000" cy="3392203"/>
                      </a:xfrm>
                      <a:prstGeom prst="rect">
                        <a:avLst/>
                      </a:prstGeom>
                    </p:spPr>
                  </p:pic>
                </p:oleObj>
              </mc:Fallback>
            </mc:AlternateContent>
          </a:graphicData>
        </a:graphic>
      </p:graphicFrame>
      <p:sp>
        <p:nvSpPr>
          <p:cNvPr id="5" name="CAI1"/>
          <p:cNvSpPr/>
          <p:nvPr>
            <p:custDataLst>
              <p:tags r:id="rId4"/>
            </p:custDataLst>
          </p:nvPr>
        </p:nvSpPr>
        <p:spPr>
          <a:xfrm>
            <a:off x="1037590" y="3167742"/>
            <a:ext cx="927164" cy="585216"/>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38</a:t>
            </a:fld>
            <a:endParaRPr lang="fr-CA" sz="800" dirty="0"/>
          </a:p>
        </p:txBody>
      </p:sp>
    </p:spTree>
    <p:custDataLst>
      <p:tags r:id="rId2"/>
    </p:custDataLst>
    <p:extLst>
      <p:ext uri="{BB962C8B-B14F-4D97-AF65-F5344CB8AC3E}">
        <p14:creationId xmlns:p14="http://schemas.microsoft.com/office/powerpoint/2010/main" val="8257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La </a:t>
            </a:r>
            <a:r>
              <a:rPr lang="en-CA" dirty="0" err="1" smtClean="0"/>
              <a:t>réponse</a:t>
            </a:r>
            <a:r>
              <a:rPr lang="en-CA" dirty="0" smtClean="0"/>
              <a:t> </a:t>
            </a:r>
            <a:r>
              <a:rPr lang="en-CA" dirty="0" err="1" smtClean="0"/>
              <a:t>est</a:t>
            </a:r>
            <a:r>
              <a:rPr lang="en-CA" dirty="0" smtClean="0"/>
              <a:t> FAUX</a:t>
            </a:r>
            <a:endParaRPr lang="fr-CA" dirty="0"/>
          </a:p>
        </p:txBody>
      </p:sp>
      <p:sp>
        <p:nvSpPr>
          <p:cNvPr id="3" name="Espace réservé du contenu 2"/>
          <p:cNvSpPr>
            <a:spLocks noGrp="1"/>
          </p:cNvSpPr>
          <p:nvPr>
            <p:ph idx="1"/>
          </p:nvPr>
        </p:nvSpPr>
        <p:spPr/>
        <p:txBody>
          <a:bodyPr/>
          <a:lstStyle/>
          <a:p>
            <a:endParaRPr lang="fr-CA" sz="2400" dirty="0" smtClean="0"/>
          </a:p>
          <a:p>
            <a:r>
              <a:rPr lang="fr-CA" sz="2400" dirty="0" smtClean="0"/>
              <a:t>La dose de </a:t>
            </a:r>
            <a:r>
              <a:rPr lang="fr-CA" sz="2400" dirty="0"/>
              <a:t>médicament à prendre est </a:t>
            </a:r>
            <a:r>
              <a:rPr lang="fr-CA" sz="2400" dirty="0" smtClean="0"/>
              <a:t>fixe ou calculée en fonction de votre poids et de votre taille.</a:t>
            </a:r>
          </a:p>
          <a:p>
            <a:r>
              <a:rPr lang="fr-CA" sz="2400" dirty="0" smtClean="0"/>
              <a:t>Si </a:t>
            </a:r>
            <a:r>
              <a:rPr lang="fr-CA" sz="2400" dirty="0"/>
              <a:t>vous prenez plus de comprimés que nécessaire, vous risquez d’avoir plus d’effets secondaires, de vous intoxiquer, d’être hospitalisé et d’avoir de graves complications.</a:t>
            </a:r>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39</a:t>
            </a:fld>
            <a:endParaRPr lang="fr-CA" sz="800" dirty="0"/>
          </a:p>
        </p:txBody>
      </p:sp>
    </p:spTree>
    <p:extLst>
      <p:ext uri="{BB962C8B-B14F-4D97-AF65-F5344CB8AC3E}">
        <p14:creationId xmlns:p14="http://schemas.microsoft.com/office/powerpoint/2010/main" val="3499755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57250"/>
          </a:xfrm>
        </p:spPr>
        <p:txBody>
          <a:bodyPr/>
          <a:lstStyle/>
          <a:p>
            <a:pPr marL="514350" indent="-514350" algn="l">
              <a:buFont typeface="+mj-lt"/>
              <a:buAutoNum type="arabicPeriod" startAt="2"/>
            </a:pPr>
            <a:r>
              <a:rPr lang="fr-CA" dirty="0" smtClean="0"/>
              <a:t>Dans quel groupe d’âge vous situez-vous?</a:t>
            </a:r>
            <a:endParaRPr lang="fr-CA" dirty="0"/>
          </a:p>
        </p:txBody>
      </p:sp>
      <p:sp>
        <p:nvSpPr>
          <p:cNvPr id="3" name="TPAnswers"/>
          <p:cNvSpPr>
            <a:spLocks noGrp="1"/>
          </p:cNvSpPr>
          <p:nvPr>
            <p:ph type="body" idx="1"/>
            <p:custDataLst>
              <p:tags r:id="rId3"/>
            </p:custDataLst>
          </p:nvPr>
        </p:nvSpPr>
        <p:spPr>
          <a:xfrm>
            <a:off x="457200" y="1600200"/>
            <a:ext cx="4114800" cy="3208338"/>
          </a:xfrm>
        </p:spPr>
        <p:txBody>
          <a:bodyPr>
            <a:normAutofit/>
          </a:bodyPr>
          <a:lstStyle/>
          <a:p>
            <a:pPr marL="514350" indent="-514350">
              <a:spcAft>
                <a:spcPts val="0"/>
              </a:spcAft>
              <a:buAutoNum type="alphaUcPeriod"/>
            </a:pPr>
            <a:r>
              <a:rPr lang="fr-CA" sz="3200" dirty="0" smtClean="0"/>
              <a:t>18 à 30 ans</a:t>
            </a:r>
          </a:p>
          <a:p>
            <a:pPr marL="514350" indent="-514350">
              <a:spcAft>
                <a:spcPts val="0"/>
              </a:spcAft>
              <a:buAutoNum type="alphaUcPeriod"/>
            </a:pPr>
            <a:r>
              <a:rPr lang="fr-CA" sz="3200" dirty="0" smtClean="0"/>
              <a:t>31 à 40 ans</a:t>
            </a:r>
          </a:p>
          <a:p>
            <a:pPr marL="514350" indent="-514350">
              <a:spcAft>
                <a:spcPts val="0"/>
              </a:spcAft>
              <a:buAutoNum type="alphaUcPeriod"/>
            </a:pPr>
            <a:r>
              <a:rPr lang="fr-CA" sz="3200" dirty="0" smtClean="0"/>
              <a:t>41 à 50 ans</a:t>
            </a:r>
          </a:p>
          <a:p>
            <a:pPr marL="514350" indent="-514350">
              <a:spcAft>
                <a:spcPts val="0"/>
              </a:spcAft>
              <a:buAutoNum type="alphaUcPeriod"/>
            </a:pPr>
            <a:r>
              <a:rPr lang="en-CA" sz="3200" dirty="0" smtClean="0"/>
              <a:t>51 à 60 </a:t>
            </a:r>
            <a:r>
              <a:rPr lang="en-CA" sz="3200" dirty="0" err="1" smtClean="0"/>
              <a:t>ans</a:t>
            </a:r>
            <a:endParaRPr lang="fr-CA" sz="3200" dirty="0" smtClean="0"/>
          </a:p>
          <a:p>
            <a:pPr marL="514350" indent="-514350">
              <a:spcAft>
                <a:spcPts val="0"/>
              </a:spcAft>
              <a:buAutoNum type="alphaUcPeriod"/>
            </a:pPr>
            <a:r>
              <a:rPr lang="fr-CA" sz="3200" dirty="0" smtClean="0"/>
              <a:t>60 ans et +</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648858354"/>
              </p:ext>
            </p:extLst>
          </p:nvPr>
        </p:nvGraphicFramePr>
        <p:xfrm>
          <a:off x="9746064" y="1005600"/>
          <a:ext cx="4572000" cy="3860800"/>
        </p:xfrm>
        <a:graphic>
          <a:graphicData uri="http://schemas.openxmlformats.org/presentationml/2006/ole">
            <mc:AlternateContent xmlns:mc="http://schemas.openxmlformats.org/markup-compatibility/2006">
              <mc:Choice xmlns:v="urn:schemas-microsoft-com:vml" Requires="v">
                <p:oleObj spid="_x0000_s45202"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9746064" y="1005600"/>
                        <a:ext cx="4572000" cy="3860800"/>
                      </a:xfrm>
                      <a:prstGeom prst="rect">
                        <a:avLst/>
                      </a:prstGeom>
                    </p:spPr>
                  </p:pic>
                </p:oleObj>
              </mc:Fallback>
            </mc:AlternateContent>
          </a:graphicData>
        </a:graphic>
      </p:graphicFrame>
      <p:sp>
        <p:nvSpPr>
          <p:cNvPr id="5"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a:t>
            </a:fld>
            <a:endParaRPr lang="fr-CA" sz="800" dirty="0"/>
          </a:p>
        </p:txBody>
      </p:sp>
    </p:spTree>
    <p:custDataLst>
      <p:tags r:id="rId2"/>
    </p:custDataLst>
    <p:extLst>
      <p:ext uri="{BB962C8B-B14F-4D97-AF65-F5344CB8AC3E}">
        <p14:creationId xmlns:p14="http://schemas.microsoft.com/office/powerpoint/2010/main" val="15725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40267"/>
            <a:ext cx="8229600" cy="2032000"/>
          </a:xfrm>
        </p:spPr>
        <p:txBody>
          <a:bodyPr/>
          <a:lstStyle/>
          <a:p>
            <a:pPr marL="514350" indent="-514350" algn="l">
              <a:buFont typeface="+mj-lt"/>
              <a:buAutoNum type="arabicPeriod" startAt="22"/>
            </a:pPr>
            <a:r>
              <a:rPr lang="fr-CA" dirty="0"/>
              <a:t>Les traitements contre le cancer sont aussi efficaces qu’ils soient injectés dans les veines ou pris en comprimés par la bouche.</a:t>
            </a:r>
          </a:p>
        </p:txBody>
      </p:sp>
      <p:sp>
        <p:nvSpPr>
          <p:cNvPr id="3" name="TPAnswers"/>
          <p:cNvSpPr>
            <a:spLocks noGrp="1"/>
          </p:cNvSpPr>
          <p:nvPr>
            <p:ph type="body" idx="1"/>
          </p:nvPr>
        </p:nvSpPr>
        <p:spPr>
          <a:xfrm>
            <a:off x="457200" y="2901244"/>
            <a:ext cx="4114800" cy="1907293"/>
          </a:xfrm>
        </p:spPr>
        <p:txBody>
          <a:bodyPr>
            <a:normAutofit/>
          </a:bodyPr>
          <a:lstStyle/>
          <a:p>
            <a:pPr marL="514350" indent="-514350">
              <a:spcAft>
                <a:spcPts val="0"/>
              </a:spcAft>
              <a:buAutoNum type="alphaUcPeriod"/>
            </a:pPr>
            <a:r>
              <a:rPr lang="fr-CA" sz="3200" dirty="0" smtClean="0"/>
              <a:t>Vrai</a:t>
            </a:r>
          </a:p>
          <a:p>
            <a:pPr marL="514350" indent="-514350">
              <a:spcAft>
                <a:spcPts val="0"/>
              </a:spcAft>
              <a:buAutoNum type="alphaUcPeriod"/>
            </a:pPr>
            <a:r>
              <a:rPr lang="fr-CA" sz="3200" dirty="0" smtClean="0"/>
              <a:t>Faux</a:t>
            </a:r>
            <a:endParaRPr lang="fr-CA"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872045626"/>
              </p:ext>
            </p:extLst>
          </p:nvPr>
        </p:nvGraphicFramePr>
        <p:xfrm>
          <a:off x="3654265" y="1983037"/>
          <a:ext cx="4572000" cy="3160464"/>
        </p:xfrm>
        <a:graphic>
          <a:graphicData uri="http://schemas.openxmlformats.org/presentationml/2006/ole">
            <mc:AlternateContent xmlns:mc="http://schemas.openxmlformats.org/markup-compatibility/2006">
              <mc:Choice xmlns:v="urn:schemas-microsoft-com:vml" Requires="v">
                <p:oleObj spid="_x0000_s20659"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3654265" y="1983037"/>
                        <a:ext cx="4572000" cy="3160464"/>
                      </a:xfrm>
                      <a:prstGeom prst="rect">
                        <a:avLst/>
                      </a:prstGeom>
                    </p:spPr>
                  </p:pic>
                </p:oleObj>
              </mc:Fallback>
            </mc:AlternateContent>
          </a:graphicData>
        </a:graphic>
      </p:graphicFrame>
      <p:sp>
        <p:nvSpPr>
          <p:cNvPr id="5" name="CAI1"/>
          <p:cNvSpPr/>
          <p:nvPr>
            <p:custDataLst>
              <p:tags r:id="rId4"/>
            </p:custDataLst>
          </p:nvPr>
        </p:nvSpPr>
        <p:spPr>
          <a:xfrm>
            <a:off x="1037590" y="2946964"/>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40</a:t>
            </a:fld>
            <a:endParaRPr lang="fr-CA" sz="800" dirty="0"/>
          </a:p>
        </p:txBody>
      </p:sp>
    </p:spTree>
    <p:custDataLst>
      <p:tags r:id="rId2"/>
    </p:custDataLst>
    <p:extLst>
      <p:ext uri="{BB962C8B-B14F-4D97-AF65-F5344CB8AC3E}">
        <p14:creationId xmlns:p14="http://schemas.microsoft.com/office/powerpoint/2010/main" val="28200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a:r>
            <a:br>
              <a:rPr lang="fr-CA" dirty="0" smtClean="0"/>
            </a:br>
            <a:r>
              <a:rPr lang="fr-CA" dirty="0" smtClean="0"/>
              <a:t>La réponse est VRAI </a:t>
            </a:r>
            <a:r>
              <a:rPr lang="fr-CA" dirty="0"/>
              <a:t/>
            </a:r>
            <a:br>
              <a:rPr lang="fr-CA" dirty="0"/>
            </a:br>
            <a:endParaRPr lang="fr-CA" dirty="0"/>
          </a:p>
        </p:txBody>
      </p:sp>
      <p:sp>
        <p:nvSpPr>
          <p:cNvPr id="3" name="Espace réservé du contenu 2"/>
          <p:cNvSpPr>
            <a:spLocks noGrp="1"/>
          </p:cNvSpPr>
          <p:nvPr>
            <p:ph idx="1"/>
          </p:nvPr>
        </p:nvSpPr>
        <p:spPr/>
        <p:txBody>
          <a:bodyPr/>
          <a:lstStyle/>
          <a:p>
            <a:r>
              <a:rPr lang="fr-CA" sz="2400" dirty="0" smtClean="0"/>
              <a:t>Les médicaments pris par la bouche sont aussi efficaces que ceux qui sont injectés dans les veines.</a:t>
            </a:r>
          </a:p>
          <a:p>
            <a:r>
              <a:rPr lang="fr-CA" sz="2400" dirty="0" smtClean="0"/>
              <a:t>Une fois le médicament avalé, </a:t>
            </a:r>
            <a:r>
              <a:rPr lang="fr-CA" sz="2400" dirty="0"/>
              <a:t>il </a:t>
            </a:r>
            <a:r>
              <a:rPr lang="fr-CA" sz="2400" dirty="0" smtClean="0"/>
              <a:t>se </a:t>
            </a:r>
            <a:r>
              <a:rPr lang="fr-CA" sz="2400" dirty="0"/>
              <a:t>dissout et </a:t>
            </a:r>
            <a:r>
              <a:rPr lang="fr-CA" sz="2400" dirty="0" smtClean="0"/>
              <a:t>est absorbé </a:t>
            </a:r>
            <a:r>
              <a:rPr lang="fr-CA" sz="2400" dirty="0"/>
              <a:t>par votre </a:t>
            </a:r>
            <a:r>
              <a:rPr lang="fr-CA" sz="2400" dirty="0" smtClean="0"/>
              <a:t>corps. </a:t>
            </a:r>
            <a:r>
              <a:rPr lang="fr-CA" sz="2400" dirty="0"/>
              <a:t>Ensuite, il circule dans le sang comme le ferait un médicament injectés dans les veines</a:t>
            </a:r>
            <a:r>
              <a:rPr lang="fr-CA" sz="2400" dirty="0" smtClean="0"/>
              <a:t>.</a:t>
            </a:r>
          </a:p>
          <a:p>
            <a:r>
              <a:rPr lang="fr-CA" sz="2400" dirty="0" smtClean="0"/>
              <a:t>Le </a:t>
            </a:r>
            <a:r>
              <a:rPr lang="fr-CA" sz="2400" dirty="0"/>
              <a:t>choix du traitement dépend de plusieurs éléments, dont le type de cancer.</a:t>
            </a:r>
          </a:p>
          <a:p>
            <a:endParaRPr lang="fr-CA" sz="2400"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41</a:t>
            </a:fld>
            <a:endParaRPr lang="fr-CA" sz="800" dirty="0"/>
          </a:p>
        </p:txBody>
      </p:sp>
    </p:spTree>
    <p:extLst>
      <p:ext uri="{BB962C8B-B14F-4D97-AF65-F5344CB8AC3E}">
        <p14:creationId xmlns:p14="http://schemas.microsoft.com/office/powerpoint/2010/main" val="3131877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1555"/>
            <a:ext cx="8229600" cy="801511"/>
          </a:xfrm>
        </p:spPr>
        <p:txBody>
          <a:bodyPr/>
          <a:lstStyle/>
          <a:p>
            <a:pPr marL="514350" indent="-514350" algn="l">
              <a:buFont typeface="+mj-lt"/>
              <a:buAutoNum type="arabicPeriod" startAt="23"/>
            </a:pPr>
            <a:r>
              <a:rPr lang="fr-CA" dirty="0"/>
              <a:t>Pour me rappeler de prendre mon médicament contre le </a:t>
            </a:r>
            <a:r>
              <a:rPr lang="fr-CA" dirty="0" smtClean="0"/>
              <a:t>cancer:</a:t>
            </a:r>
            <a:r>
              <a:rPr lang="fr-CA" dirty="0"/>
              <a:t/>
            </a:r>
            <a:br>
              <a:rPr lang="fr-CA" dirty="0"/>
            </a:br>
            <a:endParaRPr lang="fr-CA" dirty="0"/>
          </a:p>
        </p:txBody>
      </p:sp>
      <p:sp>
        <p:nvSpPr>
          <p:cNvPr id="3" name="TPAnswers"/>
          <p:cNvSpPr>
            <a:spLocks noGrp="1"/>
          </p:cNvSpPr>
          <p:nvPr>
            <p:ph type="body" idx="1"/>
            <p:custDataLst>
              <p:tags r:id="rId3"/>
            </p:custDataLst>
          </p:nvPr>
        </p:nvSpPr>
        <p:spPr>
          <a:xfrm>
            <a:off x="457200" y="1377108"/>
            <a:ext cx="6053769" cy="3431430"/>
          </a:xfrm>
        </p:spPr>
        <p:txBody>
          <a:bodyPr>
            <a:normAutofit/>
          </a:bodyPr>
          <a:lstStyle/>
          <a:p>
            <a:pPr marL="457200" indent="-457200">
              <a:spcAft>
                <a:spcPts val="0"/>
              </a:spcAft>
              <a:buAutoNum type="alphaUcPeriod"/>
            </a:pPr>
            <a:r>
              <a:rPr lang="fr-CA" sz="2000" dirty="0"/>
              <a:t>J’utilise un calendrier que je place bien à la vue.</a:t>
            </a:r>
          </a:p>
          <a:p>
            <a:pPr marL="457200" indent="-457200">
              <a:spcAft>
                <a:spcPts val="0"/>
              </a:spcAft>
              <a:buAutoNum type="alphaUcPeriod"/>
            </a:pPr>
            <a:r>
              <a:rPr lang="fr-CA" sz="2000" dirty="0"/>
              <a:t>J’essaie d’inclure la prise de mes médicaments dans ma routine quotidienne.</a:t>
            </a:r>
          </a:p>
          <a:p>
            <a:pPr marL="457200" indent="-457200">
              <a:spcAft>
                <a:spcPts val="0"/>
              </a:spcAft>
              <a:buAutoNum type="alphaUcPeriod"/>
            </a:pPr>
            <a:r>
              <a:rPr lang="fr-CA" sz="2000" dirty="0"/>
              <a:t>J’utilise une alarme ou une application sur mon téléphone </a:t>
            </a:r>
            <a:r>
              <a:rPr lang="fr-CA" sz="2000" dirty="0" smtClean="0"/>
              <a:t>intelligent </a:t>
            </a:r>
            <a:r>
              <a:rPr lang="fr-CA" sz="2000" dirty="0"/>
              <a:t>pour prendre mon médicament à la bonne heure. </a:t>
            </a:r>
          </a:p>
          <a:p>
            <a:pPr marL="457200" indent="-457200">
              <a:spcAft>
                <a:spcPts val="0"/>
              </a:spcAft>
              <a:buAutoNum type="alphaUcPeriod"/>
            </a:pPr>
            <a:r>
              <a:rPr lang="fr-CA" sz="2000" dirty="0"/>
              <a:t>Je demande à un proche de m’appeler pour me rappeler de prendre mon </a:t>
            </a:r>
            <a:r>
              <a:rPr lang="fr-CA" sz="2000" dirty="0" smtClean="0"/>
              <a:t>médicament.</a:t>
            </a:r>
            <a:endParaRPr lang="fr-CA" sz="2000" dirty="0"/>
          </a:p>
          <a:p>
            <a:pPr marL="457200" indent="-457200">
              <a:spcAft>
                <a:spcPts val="0"/>
              </a:spcAft>
              <a:buAutoNum type="alphaUcPeriod"/>
            </a:pPr>
            <a:r>
              <a:rPr lang="fr-CA" sz="2000" dirty="0"/>
              <a:t>Toutes c</a:t>
            </a:r>
            <a:r>
              <a:rPr lang="fr-CA" sz="2000" dirty="0" smtClean="0"/>
              <a:t>es </a:t>
            </a:r>
            <a:r>
              <a:rPr lang="fr-CA" sz="2000" smtClean="0"/>
              <a:t>réponses.</a:t>
            </a:r>
            <a:endParaRPr lang="fr-CA" sz="2000" dirty="0"/>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2920146190"/>
              </p:ext>
            </p:extLst>
          </p:nvPr>
        </p:nvGraphicFramePr>
        <p:xfrm>
          <a:off x="5879326" y="1333041"/>
          <a:ext cx="3851169" cy="3095740"/>
        </p:xfrm>
        <a:graphic>
          <a:graphicData uri="http://schemas.openxmlformats.org/presentationml/2006/ole">
            <mc:AlternateContent xmlns:mc="http://schemas.openxmlformats.org/markup-compatibility/2006">
              <mc:Choice xmlns:v="urn:schemas-microsoft-com:vml" Requires="v">
                <p:oleObj spid="_x0000_s21683"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879326" y="1333041"/>
                        <a:ext cx="3851169" cy="3095740"/>
                      </a:xfrm>
                      <a:prstGeom prst="rect">
                        <a:avLst/>
                      </a:prstGeom>
                    </p:spPr>
                  </p:pic>
                </p:oleObj>
              </mc:Fallback>
            </mc:AlternateContent>
          </a:graphicData>
        </a:graphic>
      </p:graphicFrame>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42</a:t>
            </a:fld>
            <a:endParaRPr lang="fr-CA" sz="800" dirty="0"/>
          </a:p>
        </p:txBody>
      </p:sp>
    </p:spTree>
    <p:custDataLst>
      <p:tags r:id="rId2"/>
    </p:custDataLst>
    <p:extLst>
      <p:ext uri="{BB962C8B-B14F-4D97-AF65-F5344CB8AC3E}">
        <p14:creationId xmlns:p14="http://schemas.microsoft.com/office/powerpoint/2010/main" val="42866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151" y="239326"/>
            <a:ext cx="8229600" cy="857250"/>
          </a:xfrm>
        </p:spPr>
        <p:txBody>
          <a:bodyPr/>
          <a:lstStyle/>
          <a:p>
            <a:r>
              <a:rPr lang="fr-CA" dirty="0" smtClean="0"/>
              <a:t/>
            </a:r>
            <a:br>
              <a:rPr lang="fr-CA" dirty="0" smtClean="0"/>
            </a:br>
            <a:r>
              <a:rPr lang="fr-CA" dirty="0" smtClean="0"/>
              <a:t>Toutes </a:t>
            </a:r>
            <a:r>
              <a:rPr lang="fr-CA" dirty="0"/>
              <a:t>c</a:t>
            </a:r>
            <a:r>
              <a:rPr lang="fr-CA" dirty="0" smtClean="0"/>
              <a:t>es </a:t>
            </a:r>
            <a:r>
              <a:rPr lang="fr-CA" dirty="0"/>
              <a:t>réponses sont </a:t>
            </a:r>
            <a:r>
              <a:rPr lang="fr-CA" dirty="0" smtClean="0"/>
              <a:t>bonnes!</a:t>
            </a:r>
            <a:r>
              <a:rPr lang="fr-CA" dirty="0"/>
              <a:t/>
            </a:r>
            <a:br>
              <a:rPr lang="fr-CA" dirty="0"/>
            </a:br>
            <a:endParaRPr lang="fr-CA" dirty="0"/>
          </a:p>
        </p:txBody>
      </p:sp>
      <p:sp>
        <p:nvSpPr>
          <p:cNvPr id="3" name="Espace réservé du contenu 2"/>
          <p:cNvSpPr>
            <a:spLocks noGrp="1"/>
          </p:cNvSpPr>
          <p:nvPr>
            <p:ph idx="1"/>
          </p:nvPr>
        </p:nvSpPr>
        <p:spPr>
          <a:xfrm>
            <a:off x="457199" y="1308025"/>
            <a:ext cx="8417859" cy="3073958"/>
          </a:xfrm>
        </p:spPr>
        <p:txBody>
          <a:bodyPr/>
          <a:lstStyle/>
          <a:p>
            <a:r>
              <a:rPr lang="fr-CA" sz="2400" dirty="0"/>
              <a:t>U</a:t>
            </a:r>
            <a:r>
              <a:rPr lang="fr-CA" sz="2400" dirty="0" smtClean="0"/>
              <a:t>tiliser un </a:t>
            </a:r>
            <a:r>
              <a:rPr lang="fr-CA" sz="2400" dirty="0" smtClean="0">
                <a:solidFill>
                  <a:schemeClr val="accent4"/>
                </a:solidFill>
              </a:rPr>
              <a:t>calendrier</a:t>
            </a:r>
            <a:r>
              <a:rPr lang="fr-CA" sz="2400" dirty="0" smtClean="0"/>
              <a:t>, une </a:t>
            </a:r>
            <a:r>
              <a:rPr lang="fr-CA" sz="2400" dirty="0">
                <a:solidFill>
                  <a:schemeClr val="accent4"/>
                </a:solidFill>
              </a:rPr>
              <a:t>alarme</a:t>
            </a:r>
            <a:r>
              <a:rPr lang="fr-CA" sz="2400" dirty="0"/>
              <a:t>, </a:t>
            </a:r>
            <a:r>
              <a:rPr lang="fr-CA" sz="2400" dirty="0" smtClean="0"/>
              <a:t>une </a:t>
            </a:r>
            <a:r>
              <a:rPr lang="fr-CA" sz="2400" dirty="0">
                <a:solidFill>
                  <a:schemeClr val="accent4"/>
                </a:solidFill>
              </a:rPr>
              <a:t>application sur un téléphone </a:t>
            </a:r>
            <a:r>
              <a:rPr lang="fr-CA" sz="2400" dirty="0" smtClean="0">
                <a:solidFill>
                  <a:schemeClr val="accent4"/>
                </a:solidFill>
              </a:rPr>
              <a:t>intelligent</a:t>
            </a:r>
            <a:r>
              <a:rPr lang="fr-CA" sz="2400" dirty="0" smtClean="0"/>
              <a:t>, demander à quelqu’un de vous appeler pou</a:t>
            </a:r>
            <a:r>
              <a:rPr lang="fr-CA" sz="2400" dirty="0"/>
              <a:t>r</a:t>
            </a:r>
            <a:r>
              <a:rPr lang="fr-CA" sz="2400" dirty="0" smtClean="0"/>
              <a:t> </a:t>
            </a:r>
            <a:r>
              <a:rPr lang="fr-CA" sz="2400" dirty="0"/>
              <a:t>vous rappeler de prendre </a:t>
            </a:r>
            <a:r>
              <a:rPr lang="fr-CA" sz="2400" dirty="0" smtClean="0"/>
              <a:t>votre </a:t>
            </a:r>
            <a:r>
              <a:rPr lang="fr-CA" sz="2400" dirty="0"/>
              <a:t>médicament sont TOUS des moyens </a:t>
            </a:r>
            <a:r>
              <a:rPr lang="fr-CA" sz="2400" dirty="0" smtClean="0"/>
              <a:t>efficaces. </a:t>
            </a:r>
            <a:endParaRPr lang="fr-CA" sz="2400" dirty="0"/>
          </a:p>
          <a:p>
            <a:r>
              <a:rPr lang="fr-CA" sz="2400" dirty="0" smtClean="0"/>
              <a:t>L’important est d’inclure la prise des</a:t>
            </a:r>
            <a:r>
              <a:rPr lang="fr-CA" sz="2400" dirty="0"/>
              <a:t> </a:t>
            </a:r>
            <a:r>
              <a:rPr lang="fr-CA" sz="2400" dirty="0" smtClean="0"/>
              <a:t>médicaments </a:t>
            </a:r>
            <a:r>
              <a:rPr lang="fr-CA" sz="2400" dirty="0"/>
              <a:t>dans votre </a:t>
            </a:r>
            <a:r>
              <a:rPr lang="fr-CA" sz="2400" dirty="0">
                <a:solidFill>
                  <a:schemeClr val="accent4"/>
                </a:solidFill>
              </a:rPr>
              <a:t>routine</a:t>
            </a:r>
            <a:r>
              <a:rPr lang="fr-CA" sz="2400" dirty="0">
                <a:solidFill>
                  <a:schemeClr val="bg2">
                    <a:lumMod val="75000"/>
                  </a:schemeClr>
                </a:solidFill>
              </a:rPr>
              <a:t> </a:t>
            </a:r>
            <a:r>
              <a:rPr lang="fr-CA" sz="2400" dirty="0" smtClean="0">
                <a:solidFill>
                  <a:schemeClr val="accent4"/>
                </a:solidFill>
              </a:rPr>
              <a:t>quotidienne.</a:t>
            </a:r>
            <a:endParaRPr lang="fr-CA" sz="2400" dirty="0">
              <a:solidFill>
                <a:schemeClr val="accent4"/>
              </a:solidFill>
            </a:endParaRPr>
          </a:p>
          <a:p>
            <a:r>
              <a:rPr lang="fr-CA" sz="2400" dirty="0" smtClean="0"/>
              <a:t>Choisissez </a:t>
            </a:r>
            <a:r>
              <a:rPr lang="fr-CA" sz="2400" dirty="0"/>
              <a:t>une méthode qui fonctionnera pour vous. </a:t>
            </a:r>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43</a:t>
            </a:fld>
            <a:endParaRPr lang="fr-CA" sz="800" dirty="0"/>
          </a:p>
        </p:txBody>
      </p:sp>
    </p:spTree>
    <p:extLst>
      <p:ext uri="{BB962C8B-B14F-4D97-AF65-F5344CB8AC3E}">
        <p14:creationId xmlns:p14="http://schemas.microsoft.com/office/powerpoint/2010/main" val="2769982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09599"/>
            <a:ext cx="8229600" cy="1273629"/>
          </a:xfrm>
        </p:spPr>
        <p:txBody>
          <a:bodyPr/>
          <a:lstStyle/>
          <a:p>
            <a:pPr marL="514350" indent="-514350" algn="l">
              <a:buFont typeface="+mj-lt"/>
              <a:buAutoNum type="arabicPeriod" startAt="24"/>
            </a:pPr>
            <a:r>
              <a:rPr lang="fr-CA" dirty="0"/>
              <a:t>Il est midi et je ne me rappelle plus si j’ai pris mon médicament contre le cancer ce matin. Que faire?</a:t>
            </a:r>
            <a:br>
              <a:rPr lang="fr-CA" dirty="0"/>
            </a:br>
            <a:endParaRPr lang="fr-CA" dirty="0"/>
          </a:p>
        </p:txBody>
      </p:sp>
      <p:sp>
        <p:nvSpPr>
          <p:cNvPr id="3" name="TPAnswers"/>
          <p:cNvSpPr>
            <a:spLocks noGrp="1"/>
          </p:cNvSpPr>
          <p:nvPr>
            <p:ph type="body" idx="1"/>
            <p:custDataLst>
              <p:tags r:id="rId3"/>
            </p:custDataLst>
          </p:nvPr>
        </p:nvSpPr>
        <p:spPr>
          <a:xfrm>
            <a:off x="457200" y="1975556"/>
            <a:ext cx="6384275" cy="2832981"/>
          </a:xfrm>
        </p:spPr>
        <p:txBody>
          <a:bodyPr>
            <a:normAutofit fontScale="92500" lnSpcReduction="10000"/>
          </a:bodyPr>
          <a:lstStyle/>
          <a:p>
            <a:pPr marL="514350" indent="-514350">
              <a:buFont typeface="+mj-lt"/>
              <a:buAutoNum type="alphaUcPeriod"/>
            </a:pPr>
            <a:r>
              <a:rPr lang="fr-CA" sz="2400" dirty="0"/>
              <a:t>Je le prends tout de suite, ce n’est pas grave si </a:t>
            </a:r>
            <a:r>
              <a:rPr lang="fr-CA" sz="2400" dirty="0" smtClean="0"/>
              <a:t>je double </a:t>
            </a:r>
            <a:r>
              <a:rPr lang="fr-CA" sz="2400" dirty="0"/>
              <a:t>la dose.</a:t>
            </a:r>
          </a:p>
          <a:p>
            <a:pPr marL="514350" indent="-514350">
              <a:buFont typeface="+mj-lt"/>
              <a:buAutoNum type="alphaUcPeriod"/>
            </a:pPr>
            <a:r>
              <a:rPr lang="fr-CA" sz="2400" dirty="0"/>
              <a:t>Je fais une marque sur mon calendrier et je contacte mon pharmacien pour savoir quoi faire.</a:t>
            </a:r>
          </a:p>
          <a:p>
            <a:pPr marL="514350" indent="-514350">
              <a:buFont typeface="+mj-lt"/>
              <a:buAutoNum type="alphaUcPeriod"/>
            </a:pPr>
            <a:r>
              <a:rPr lang="fr-CA" sz="2400" dirty="0"/>
              <a:t>Je décide de ne pas le prendre aujourd’hui. S’il me reste des comprimés, je les prendrai à la fin de mon traitement.</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815857739"/>
              </p:ext>
            </p:extLst>
          </p:nvPr>
        </p:nvGraphicFramePr>
        <p:xfrm>
          <a:off x="6134680" y="1465242"/>
          <a:ext cx="3600780" cy="3040658"/>
        </p:xfrm>
        <a:graphic>
          <a:graphicData uri="http://schemas.openxmlformats.org/presentationml/2006/ole">
            <mc:AlternateContent xmlns:mc="http://schemas.openxmlformats.org/markup-compatibility/2006">
              <mc:Choice xmlns:v="urn:schemas-microsoft-com:vml" Requires="v">
                <p:oleObj spid="_x0000_s22707"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6134680" y="1465242"/>
                        <a:ext cx="3600780" cy="3040658"/>
                      </a:xfrm>
                      <a:prstGeom prst="rect">
                        <a:avLst/>
                      </a:prstGeom>
                    </p:spPr>
                  </p:pic>
                </p:oleObj>
              </mc:Fallback>
            </mc:AlternateContent>
          </a:graphicData>
        </a:graphic>
      </p:graphicFrame>
      <p:sp>
        <p:nvSpPr>
          <p:cNvPr id="5" name="CAI1"/>
          <p:cNvSpPr/>
          <p:nvPr>
            <p:custDataLst>
              <p:tags r:id="rId5"/>
            </p:custDataLst>
          </p:nvPr>
        </p:nvSpPr>
        <p:spPr>
          <a:xfrm>
            <a:off x="1037590" y="2644048"/>
            <a:ext cx="5506429" cy="91342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44</a:t>
            </a:fld>
            <a:endParaRPr lang="fr-CA" sz="800" dirty="0"/>
          </a:p>
        </p:txBody>
      </p:sp>
    </p:spTree>
    <p:custDataLst>
      <p:tags r:id="rId2"/>
    </p:custDataLst>
    <p:extLst>
      <p:ext uri="{BB962C8B-B14F-4D97-AF65-F5344CB8AC3E}">
        <p14:creationId xmlns:p14="http://schemas.microsoft.com/office/powerpoint/2010/main" val="30275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B</a:t>
            </a:r>
            <a:endParaRPr lang="fr-CA" dirty="0"/>
          </a:p>
        </p:txBody>
      </p:sp>
      <p:sp>
        <p:nvSpPr>
          <p:cNvPr id="3" name="Espace réservé du contenu 2"/>
          <p:cNvSpPr>
            <a:spLocks noGrp="1"/>
          </p:cNvSpPr>
          <p:nvPr>
            <p:ph idx="1"/>
          </p:nvPr>
        </p:nvSpPr>
        <p:spPr/>
        <p:txBody>
          <a:bodyPr/>
          <a:lstStyle/>
          <a:p>
            <a:pPr marL="0" indent="0">
              <a:buNone/>
            </a:pPr>
            <a:r>
              <a:rPr lang="fr-CA" sz="2400" dirty="0" smtClean="0"/>
              <a:t>Si </a:t>
            </a:r>
            <a:r>
              <a:rPr lang="fr-CA" sz="2400" dirty="0"/>
              <a:t>vous avez oublié de prendre votre médicament ou si vous ne savez plus si vous l’avez pris ou non: </a:t>
            </a:r>
            <a:endParaRPr lang="fr-CA" sz="2400" dirty="0" smtClean="0"/>
          </a:p>
          <a:p>
            <a:pPr marL="0" indent="0" algn="ctr">
              <a:buNone/>
            </a:pPr>
            <a:r>
              <a:rPr lang="fr-CA" sz="2400" dirty="0" smtClean="0">
                <a:solidFill>
                  <a:schemeClr val="accent4"/>
                </a:solidFill>
              </a:rPr>
              <a:t>Contacter </a:t>
            </a:r>
            <a:r>
              <a:rPr lang="fr-CA" sz="2400" dirty="0">
                <a:solidFill>
                  <a:schemeClr val="accent4"/>
                </a:solidFill>
              </a:rPr>
              <a:t>votre pharmacien pour de nouvelles consignes, ne doublez surtout pas </a:t>
            </a:r>
            <a:r>
              <a:rPr lang="fr-CA" sz="2400" dirty="0" smtClean="0">
                <a:solidFill>
                  <a:schemeClr val="accent4"/>
                </a:solidFill>
              </a:rPr>
              <a:t>la dose! </a:t>
            </a:r>
          </a:p>
          <a:p>
            <a:pPr marL="0" indent="0">
              <a:buNone/>
            </a:pPr>
            <a:r>
              <a:rPr lang="fr-CA" sz="2400" dirty="0" smtClean="0"/>
              <a:t>Doubler </a:t>
            </a:r>
            <a:r>
              <a:rPr lang="fr-CA" sz="2400" dirty="0"/>
              <a:t>la quantité peut entraîner de graves complications. Vous risquez d’avoir plus d’effets secondaires, de vous intoxiquer ou encore d’être hospitalisé.</a:t>
            </a:r>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45</a:t>
            </a:fld>
            <a:endParaRPr lang="fr-CA" sz="800" dirty="0"/>
          </a:p>
        </p:txBody>
      </p:sp>
    </p:spTree>
    <p:extLst>
      <p:ext uri="{BB962C8B-B14F-4D97-AF65-F5344CB8AC3E}">
        <p14:creationId xmlns:p14="http://schemas.microsoft.com/office/powerpoint/2010/main" val="4157683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2305276"/>
          </a:xfrm>
        </p:spPr>
        <p:txBody>
          <a:bodyPr/>
          <a:lstStyle/>
          <a:p>
            <a:pPr marL="514350" indent="-514350" algn="l">
              <a:buFont typeface="+mj-lt"/>
              <a:buAutoNum type="arabicPeriod" startAt="25"/>
            </a:pPr>
            <a:r>
              <a:rPr lang="fr-CA" sz="2800" dirty="0"/>
              <a:t>Si je n’arrive pas à lire l’étiquette sur mon contenant de médicaments, je peux demander à mon pharmacien de me fournir les informations sur une feuille </a:t>
            </a:r>
            <a:r>
              <a:rPr lang="fr-CA" sz="2800" dirty="0" smtClean="0"/>
              <a:t>écrite </a:t>
            </a:r>
            <a:r>
              <a:rPr lang="fr-CA" sz="2800" dirty="0"/>
              <a:t>en plus gros </a:t>
            </a:r>
            <a:r>
              <a:rPr lang="fr-CA" sz="2800" dirty="0" smtClean="0"/>
              <a:t>caractères. </a:t>
            </a:r>
            <a:endParaRPr lang="fr-CA" sz="2800" dirty="0"/>
          </a:p>
        </p:txBody>
      </p:sp>
      <p:sp>
        <p:nvSpPr>
          <p:cNvPr id="3" name="TPAnswers"/>
          <p:cNvSpPr>
            <a:spLocks noGrp="1"/>
          </p:cNvSpPr>
          <p:nvPr>
            <p:ph type="body" idx="1"/>
          </p:nvPr>
        </p:nvSpPr>
        <p:spPr>
          <a:xfrm>
            <a:off x="457200" y="3081867"/>
            <a:ext cx="4114800" cy="1726671"/>
          </a:xfrm>
        </p:spPr>
        <p:txBody>
          <a:bodyPr>
            <a:normAutofit/>
          </a:bodyPr>
          <a:lstStyle/>
          <a:p>
            <a:pPr marL="514350" indent="-514350">
              <a:spcAft>
                <a:spcPts val="0"/>
              </a:spcAft>
              <a:buAutoNum type="alphaUcPeriod"/>
            </a:pPr>
            <a:r>
              <a:rPr lang="fr-CA" dirty="0" smtClean="0"/>
              <a:t>Vrai</a:t>
            </a:r>
          </a:p>
          <a:p>
            <a:pPr marL="514350" indent="-514350">
              <a:spcAft>
                <a:spcPts val="0"/>
              </a:spcAft>
              <a:buAutoNum type="alphaUcPeriod"/>
            </a:pPr>
            <a:r>
              <a:rPr lang="fr-CA" dirty="0" smtClean="0"/>
              <a:t>Faux</a:t>
            </a:r>
            <a:endParaRPr lang="fr-CA"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164262852"/>
              </p:ext>
            </p:extLst>
          </p:nvPr>
        </p:nvGraphicFramePr>
        <p:xfrm>
          <a:off x="4307594" y="1816612"/>
          <a:ext cx="3967881" cy="3350655"/>
        </p:xfrm>
        <a:graphic>
          <a:graphicData uri="http://schemas.openxmlformats.org/presentationml/2006/ole">
            <mc:AlternateContent xmlns:mc="http://schemas.openxmlformats.org/markup-compatibility/2006">
              <mc:Choice xmlns:v="urn:schemas-microsoft-com:vml" Requires="v">
                <p:oleObj spid="_x0000_s23730"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4307594" y="1816612"/>
                        <a:ext cx="3967881" cy="3350655"/>
                      </a:xfrm>
                      <a:prstGeom prst="rect">
                        <a:avLst/>
                      </a:prstGeom>
                    </p:spPr>
                  </p:pic>
                </p:oleObj>
              </mc:Fallback>
            </mc:AlternateContent>
          </a:graphicData>
        </a:graphic>
      </p:graphicFrame>
      <p:sp>
        <p:nvSpPr>
          <p:cNvPr id="5" name="CAI1"/>
          <p:cNvSpPr/>
          <p:nvPr>
            <p:custDataLst>
              <p:tags r:id="rId4"/>
            </p:custDataLst>
          </p:nvPr>
        </p:nvSpPr>
        <p:spPr>
          <a:xfrm>
            <a:off x="955947" y="3111924"/>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46</a:t>
            </a:fld>
            <a:endParaRPr lang="fr-CA" sz="800" dirty="0"/>
          </a:p>
        </p:txBody>
      </p:sp>
    </p:spTree>
    <p:custDataLst>
      <p:tags r:id="rId2"/>
    </p:custDataLst>
    <p:extLst>
      <p:ext uri="{BB962C8B-B14F-4D97-AF65-F5344CB8AC3E}">
        <p14:creationId xmlns:p14="http://schemas.microsoft.com/office/powerpoint/2010/main" val="22722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a:r>
            <a:br>
              <a:rPr lang="fr-CA" dirty="0" smtClean="0"/>
            </a:br>
            <a:r>
              <a:rPr lang="fr-CA" dirty="0" smtClean="0"/>
              <a:t>La </a:t>
            </a:r>
            <a:r>
              <a:rPr lang="fr-CA" dirty="0"/>
              <a:t>réponse est </a:t>
            </a:r>
            <a:r>
              <a:rPr lang="fr-CA" dirty="0" smtClean="0"/>
              <a:t>VRAI</a:t>
            </a:r>
            <a:endParaRPr lang="fr-CA" dirty="0"/>
          </a:p>
        </p:txBody>
      </p:sp>
      <p:sp>
        <p:nvSpPr>
          <p:cNvPr id="3" name="Espace réservé du contenu 2"/>
          <p:cNvSpPr>
            <a:spLocks noGrp="1"/>
          </p:cNvSpPr>
          <p:nvPr>
            <p:ph idx="1"/>
          </p:nvPr>
        </p:nvSpPr>
        <p:spPr>
          <a:xfrm>
            <a:off x="457200" y="1200150"/>
            <a:ext cx="8116645" cy="3038363"/>
          </a:xfrm>
        </p:spPr>
        <p:txBody>
          <a:bodyPr/>
          <a:lstStyle/>
          <a:p>
            <a:pPr marL="0" indent="0">
              <a:buNone/>
            </a:pPr>
            <a:endParaRPr lang="fr-CA" dirty="0"/>
          </a:p>
          <a:p>
            <a:pPr marL="0" indent="0" algn="ctr">
              <a:buNone/>
            </a:pPr>
            <a:r>
              <a:rPr lang="fr-CA" sz="2400" dirty="0"/>
              <a:t>Si vous n’arrivez pas à lire l’étiquette du contenant de médicaments, demandez à votre pharmacien ou à votre infirmière de vous fournir les </a:t>
            </a:r>
            <a:r>
              <a:rPr lang="fr-CA" sz="2400" dirty="0" smtClean="0"/>
              <a:t>informations sur une feuille, dans une écriture que vous serez capable de lire.</a:t>
            </a:r>
            <a:endParaRPr lang="fr-CA" sz="24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47</a:t>
            </a:fld>
            <a:endParaRPr lang="fr-CA" sz="800" dirty="0"/>
          </a:p>
        </p:txBody>
      </p:sp>
    </p:spTree>
    <p:extLst>
      <p:ext uri="{BB962C8B-B14F-4D97-AF65-F5344CB8AC3E}">
        <p14:creationId xmlns:p14="http://schemas.microsoft.com/office/powerpoint/2010/main" val="1150123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260651"/>
          </a:xfrm>
        </p:spPr>
        <p:txBody>
          <a:bodyPr/>
          <a:lstStyle/>
          <a:p>
            <a:pPr marL="514350" indent="-514350" algn="l">
              <a:buFont typeface="+mj-lt"/>
              <a:buAutoNum type="arabicPeriod" startAt="26"/>
            </a:pPr>
            <a:r>
              <a:rPr lang="fr-CA" dirty="0"/>
              <a:t>Si j’ai beaucoup de difficulté à ouvrir mon contenant de </a:t>
            </a:r>
            <a:r>
              <a:rPr lang="fr-CA" dirty="0" smtClean="0"/>
              <a:t>médicaments:</a:t>
            </a:r>
            <a:endParaRPr lang="fr-CA" dirty="0"/>
          </a:p>
        </p:txBody>
      </p:sp>
      <p:sp>
        <p:nvSpPr>
          <p:cNvPr id="3" name="TPAnswers"/>
          <p:cNvSpPr>
            <a:spLocks noGrp="1"/>
          </p:cNvSpPr>
          <p:nvPr>
            <p:ph type="body" idx="1"/>
            <p:custDataLst>
              <p:tags r:id="rId3"/>
            </p:custDataLst>
          </p:nvPr>
        </p:nvSpPr>
        <p:spPr>
          <a:xfrm>
            <a:off x="457200" y="1663547"/>
            <a:ext cx="5899533" cy="3144991"/>
          </a:xfrm>
        </p:spPr>
        <p:txBody>
          <a:bodyPr>
            <a:normAutofit lnSpcReduction="10000"/>
          </a:bodyPr>
          <a:lstStyle/>
          <a:p>
            <a:pPr marL="514350" indent="-514350">
              <a:buFont typeface="+mj-lt"/>
              <a:buAutoNum type="alphaUcPeriod"/>
            </a:pPr>
            <a:r>
              <a:rPr lang="fr-CA" dirty="0"/>
              <a:t>Je peux laisser mon contenant de médicaments ouvert en tout temps.</a:t>
            </a:r>
          </a:p>
          <a:p>
            <a:pPr marL="514350" indent="-514350">
              <a:buFont typeface="+mj-lt"/>
              <a:buAutoNum type="alphaUcPeriod"/>
            </a:pPr>
            <a:r>
              <a:rPr lang="fr-CA" dirty="0"/>
              <a:t>Je demande à mon pharmacien s’il peut mettre mes médicaments dans une dosette </a:t>
            </a:r>
            <a:r>
              <a:rPr lang="fr-CA" dirty="0" smtClean="0"/>
              <a:t>jetable.</a:t>
            </a:r>
            <a:endParaRPr lang="fr-CA"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962907136"/>
              </p:ext>
            </p:extLst>
          </p:nvPr>
        </p:nvGraphicFramePr>
        <p:xfrm>
          <a:off x="5739787" y="1544353"/>
          <a:ext cx="3689738" cy="3115779"/>
        </p:xfrm>
        <a:graphic>
          <a:graphicData uri="http://schemas.openxmlformats.org/presentationml/2006/ole">
            <mc:AlternateContent xmlns:mc="http://schemas.openxmlformats.org/markup-compatibility/2006">
              <mc:Choice xmlns:v="urn:schemas-microsoft-com:vml" Requires="v">
                <p:oleObj spid="_x0000_s24754"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739787" y="1544353"/>
                        <a:ext cx="3689738" cy="3115779"/>
                      </a:xfrm>
                      <a:prstGeom prst="rect">
                        <a:avLst/>
                      </a:prstGeom>
                    </p:spPr>
                  </p:pic>
                </p:oleObj>
              </mc:Fallback>
            </mc:AlternateContent>
          </a:graphicData>
        </a:graphic>
      </p:graphicFrame>
      <p:sp>
        <p:nvSpPr>
          <p:cNvPr id="5" name="CAI1"/>
          <p:cNvSpPr/>
          <p:nvPr>
            <p:custDataLst>
              <p:tags r:id="rId5"/>
            </p:custDataLst>
          </p:nvPr>
        </p:nvSpPr>
        <p:spPr>
          <a:xfrm>
            <a:off x="925418" y="2941504"/>
            <a:ext cx="5299112" cy="1663547"/>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48</a:t>
            </a:fld>
            <a:endParaRPr lang="fr-CA" sz="800" dirty="0"/>
          </a:p>
        </p:txBody>
      </p:sp>
    </p:spTree>
    <p:custDataLst>
      <p:tags r:id="rId2"/>
    </p:custDataLst>
    <p:extLst>
      <p:ext uri="{BB962C8B-B14F-4D97-AF65-F5344CB8AC3E}">
        <p14:creationId xmlns:p14="http://schemas.microsoft.com/office/powerpoint/2010/main" val="18977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a:r>
            <a:br>
              <a:rPr lang="fr-CA" dirty="0" smtClean="0"/>
            </a:br>
            <a:r>
              <a:rPr lang="fr-CA" dirty="0" smtClean="0"/>
              <a:t>La </a:t>
            </a:r>
            <a:r>
              <a:rPr lang="fr-CA" dirty="0"/>
              <a:t>réponse est </a:t>
            </a:r>
            <a:r>
              <a:rPr lang="fr-CA" dirty="0" smtClean="0"/>
              <a:t>B</a:t>
            </a:r>
            <a:r>
              <a:rPr lang="fr-CA" dirty="0"/>
              <a:t/>
            </a:r>
            <a:br>
              <a:rPr lang="fr-CA" dirty="0"/>
            </a:br>
            <a:endParaRPr lang="fr-CA" dirty="0"/>
          </a:p>
        </p:txBody>
      </p:sp>
      <p:sp>
        <p:nvSpPr>
          <p:cNvPr id="3" name="Espace réservé du contenu 2"/>
          <p:cNvSpPr>
            <a:spLocks noGrp="1"/>
          </p:cNvSpPr>
          <p:nvPr>
            <p:ph idx="1"/>
          </p:nvPr>
        </p:nvSpPr>
        <p:spPr>
          <a:xfrm>
            <a:off x="457200" y="1216767"/>
            <a:ext cx="8229600" cy="2915324"/>
          </a:xfrm>
        </p:spPr>
        <p:txBody>
          <a:bodyPr/>
          <a:lstStyle/>
          <a:p>
            <a:r>
              <a:rPr lang="fr-CA" sz="2000" dirty="0" smtClean="0"/>
              <a:t>Si </a:t>
            </a:r>
            <a:r>
              <a:rPr lang="fr-CA" sz="2000" dirty="0"/>
              <a:t>vous avez de la difficulté à ouvrir le contenant de médicaments, demandez à votre pharmacien </a:t>
            </a:r>
            <a:r>
              <a:rPr lang="fr-CA" sz="2000" dirty="0" smtClean="0"/>
              <a:t>de </a:t>
            </a:r>
            <a:r>
              <a:rPr lang="fr-CA" sz="2000" dirty="0"/>
              <a:t>mettre les comprimés dans une dosette jetable. </a:t>
            </a:r>
            <a:endParaRPr lang="fr-CA" sz="2000" dirty="0" smtClean="0"/>
          </a:p>
          <a:p>
            <a:r>
              <a:rPr lang="fr-CA" sz="2000" dirty="0" smtClean="0"/>
              <a:t>Si </a:t>
            </a:r>
            <a:r>
              <a:rPr lang="fr-CA" sz="2000" dirty="0"/>
              <a:t>votre médicament est considéré </a:t>
            </a:r>
            <a:r>
              <a:rPr lang="fr-CA" sz="2000" dirty="0" smtClean="0"/>
              <a:t>cytotoxique, </a:t>
            </a:r>
            <a:r>
              <a:rPr lang="fr-CA" sz="2000" dirty="0"/>
              <a:t>celui-ci doit être préparé dans une dosette jetable ne contenant que ce médicament. Il ne doit pas être mélangé à vos autres médicaments. </a:t>
            </a:r>
          </a:p>
          <a:p>
            <a:r>
              <a:rPr lang="fr-CA" sz="2000" dirty="0" smtClean="0"/>
              <a:t>Ne laissez jamais </a:t>
            </a:r>
            <a:r>
              <a:rPr lang="fr-CA" sz="2000" dirty="0"/>
              <a:t>le contenant </a:t>
            </a:r>
            <a:r>
              <a:rPr lang="fr-CA" sz="2000" dirty="0" smtClean="0"/>
              <a:t>ouvert, </a:t>
            </a:r>
            <a:r>
              <a:rPr lang="fr-CA" sz="2000" dirty="0"/>
              <a:t>car les enfants ou les animaux de compagnie pourraient y avoir accès. </a:t>
            </a:r>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49</a:t>
            </a:fld>
            <a:endParaRPr lang="fr-CA" sz="800" dirty="0"/>
          </a:p>
        </p:txBody>
      </p:sp>
    </p:spTree>
    <p:extLst>
      <p:ext uri="{BB962C8B-B14F-4D97-AF65-F5344CB8AC3E}">
        <p14:creationId xmlns:p14="http://schemas.microsoft.com/office/powerpoint/2010/main" val="1428263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57250"/>
          </a:xfrm>
        </p:spPr>
        <p:txBody>
          <a:bodyPr/>
          <a:lstStyle/>
          <a:p>
            <a:pPr marL="514350" indent="-514350" algn="l">
              <a:buFont typeface="+mj-lt"/>
              <a:buAutoNum type="arabicPeriod" startAt="3"/>
            </a:pPr>
            <a:r>
              <a:rPr lang="fr-CA" dirty="0" smtClean="0"/>
              <a:t>Débutez-vous votre premier traitement ORAL contre le cancer?</a:t>
            </a:r>
            <a:endParaRPr lang="fr-CA" dirty="0"/>
          </a:p>
        </p:txBody>
      </p:sp>
      <p:sp>
        <p:nvSpPr>
          <p:cNvPr id="3" name="TPAnswers"/>
          <p:cNvSpPr>
            <a:spLocks noGrp="1"/>
          </p:cNvSpPr>
          <p:nvPr>
            <p:ph type="body" idx="1"/>
            <p:custDataLst>
              <p:tags r:id="rId3"/>
            </p:custDataLst>
          </p:nvPr>
        </p:nvSpPr>
        <p:spPr>
          <a:xfrm>
            <a:off x="457200" y="2241394"/>
            <a:ext cx="4114800" cy="2567143"/>
          </a:xfrm>
        </p:spPr>
        <p:txBody>
          <a:bodyPr>
            <a:normAutofit/>
          </a:bodyPr>
          <a:lstStyle/>
          <a:p>
            <a:pPr marL="514350" indent="-514350">
              <a:spcAft>
                <a:spcPts val="0"/>
              </a:spcAft>
              <a:buAutoNum type="alphaUcPeriod"/>
            </a:pPr>
            <a:r>
              <a:rPr lang="fr-CA" sz="3200" dirty="0" smtClean="0"/>
              <a:t>Oui</a:t>
            </a:r>
          </a:p>
          <a:p>
            <a:pPr marL="514350" indent="-514350">
              <a:spcAft>
                <a:spcPts val="0"/>
              </a:spcAft>
              <a:buAutoNum type="alphaUcPeriod"/>
            </a:pPr>
            <a:r>
              <a:rPr lang="fr-CA" sz="3200" dirty="0" smtClean="0"/>
              <a:t>Non</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167495219"/>
              </p:ext>
            </p:extLst>
          </p:nvPr>
        </p:nvGraphicFramePr>
        <p:xfrm>
          <a:off x="9830287" y="1282700"/>
          <a:ext cx="4572000" cy="3860800"/>
        </p:xfrm>
        <a:graphic>
          <a:graphicData uri="http://schemas.openxmlformats.org/presentationml/2006/ole">
            <mc:AlternateContent xmlns:mc="http://schemas.openxmlformats.org/markup-compatibility/2006">
              <mc:Choice xmlns:v="urn:schemas-microsoft-com:vml" Requires="v">
                <p:oleObj spid="_x0000_s46225"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9830287" y="1282700"/>
                        <a:ext cx="4572000" cy="3860800"/>
                      </a:xfrm>
                      <a:prstGeom prst="rect">
                        <a:avLst/>
                      </a:prstGeom>
                    </p:spPr>
                  </p:pic>
                </p:oleObj>
              </mc:Fallback>
            </mc:AlternateContent>
          </a:graphicData>
        </a:graphic>
      </p:graphicFrame>
      <p:sp>
        <p:nvSpPr>
          <p:cNvPr id="5"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a:t>
            </a:fld>
            <a:endParaRPr lang="fr-CA" sz="800" dirty="0"/>
          </a:p>
        </p:txBody>
      </p:sp>
    </p:spTree>
    <p:custDataLst>
      <p:tags r:id="rId2"/>
    </p:custDataLst>
    <p:extLst>
      <p:ext uri="{BB962C8B-B14F-4D97-AF65-F5344CB8AC3E}">
        <p14:creationId xmlns:p14="http://schemas.microsoft.com/office/powerpoint/2010/main" val="18864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 peu de pratique!</a:t>
            </a:r>
            <a:endParaRPr lang="fr-CA" dirty="0"/>
          </a:p>
        </p:txBody>
      </p:sp>
      <p:sp>
        <p:nvSpPr>
          <p:cNvPr id="3" name="Espace réservé du contenu 2"/>
          <p:cNvSpPr>
            <a:spLocks noGrp="1"/>
          </p:cNvSpPr>
          <p:nvPr>
            <p:ph idx="1"/>
          </p:nvPr>
        </p:nvSpPr>
        <p:spPr/>
        <p:txBody>
          <a:bodyPr/>
          <a:lstStyle/>
          <a:p>
            <a:pPr marL="0" indent="0">
              <a:buNone/>
            </a:pPr>
            <a:r>
              <a:rPr lang="fr-CA" dirty="0" smtClean="0"/>
              <a:t>Présentation d’une dosette jetable, distribution aux participants</a:t>
            </a:r>
          </a:p>
          <a:p>
            <a:pPr marL="514350" indent="-514350">
              <a:buFont typeface="+mj-lt"/>
              <a:buAutoNum type="arabicPeriod"/>
            </a:pPr>
            <a:endParaRPr lang="fr-CA" dirty="0"/>
          </a:p>
          <a:p>
            <a:pPr marL="514350" indent="-514350">
              <a:buFont typeface="+mj-lt"/>
              <a:buAutoNum type="arabicPeriod"/>
            </a:pPr>
            <a:r>
              <a:rPr lang="fr-CA" dirty="0" smtClean="0"/>
              <a:t>Êtes-vous capable de lire l’étiquette de médicament qui vous est distribué par l’infirmière?</a:t>
            </a:r>
            <a:endParaRPr lang="fr-CA" dirty="0"/>
          </a:p>
        </p:txBody>
      </p:sp>
    </p:spTree>
    <p:extLst>
      <p:ext uri="{BB962C8B-B14F-4D97-AF65-F5344CB8AC3E}">
        <p14:creationId xmlns:p14="http://schemas.microsoft.com/office/powerpoint/2010/main" val="1292758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Volet pratique de la séance d’information</a:t>
            </a:r>
          </a:p>
        </p:txBody>
      </p:sp>
      <p:sp>
        <p:nvSpPr>
          <p:cNvPr id="3" name="Espace réservé du contenu 2"/>
          <p:cNvSpPr>
            <a:spLocks noGrp="1"/>
          </p:cNvSpPr>
          <p:nvPr>
            <p:ph idx="1"/>
          </p:nvPr>
        </p:nvSpPr>
        <p:spPr/>
        <p:txBody>
          <a:bodyPr/>
          <a:lstStyle/>
          <a:p>
            <a:pPr marL="0" indent="0" algn="ctr">
              <a:buNone/>
            </a:pPr>
            <a:endParaRPr lang="en-CA" dirty="0" smtClean="0"/>
          </a:p>
          <a:p>
            <a:pPr marL="0" indent="0" algn="ctr">
              <a:buNone/>
            </a:pPr>
            <a:r>
              <a:rPr lang="en-CA" sz="3600" b="1" dirty="0" smtClean="0"/>
              <a:t>Bloc 3</a:t>
            </a:r>
          </a:p>
          <a:p>
            <a:pPr marL="0" indent="0" algn="ctr">
              <a:buNone/>
            </a:pPr>
            <a:endParaRPr lang="fr-CA" dirty="0"/>
          </a:p>
          <a:p>
            <a:pPr marL="0" indent="0" algn="ctr">
              <a:buNone/>
            </a:pPr>
            <a:r>
              <a:rPr lang="fr-CA" dirty="0" smtClean="0"/>
              <a:t>Gestion des effets secondaires</a:t>
            </a:r>
            <a:endParaRPr lang="fr-CA"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51</a:t>
            </a:fld>
            <a:endParaRPr lang="fr-CA" sz="800" dirty="0"/>
          </a:p>
        </p:txBody>
      </p:sp>
    </p:spTree>
    <p:extLst>
      <p:ext uri="{BB962C8B-B14F-4D97-AF65-F5344CB8AC3E}">
        <p14:creationId xmlns:p14="http://schemas.microsoft.com/office/powerpoint/2010/main" val="933456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40267"/>
            <a:ext cx="8229600" cy="2573865"/>
          </a:xfrm>
        </p:spPr>
        <p:txBody>
          <a:bodyPr/>
          <a:lstStyle/>
          <a:p>
            <a:pPr marL="514350" indent="-514350" algn="l">
              <a:buFont typeface="+mj-lt"/>
              <a:buAutoNum type="arabicPeriod" startAt="27"/>
            </a:pPr>
            <a:r>
              <a:rPr lang="fr-CA" dirty="0"/>
              <a:t>Les explications données dans la </a:t>
            </a:r>
            <a:r>
              <a:rPr lang="fr-CA" dirty="0" smtClean="0"/>
              <a:t>vidéo </a:t>
            </a:r>
            <a:r>
              <a:rPr lang="fr-CA" dirty="0"/>
              <a:t>sur la gestion des effets secondaires étaient claires et faciles à comprendre</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887686" y="1611086"/>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053285603"/>
              </p:ext>
            </p:extLst>
          </p:nvPr>
        </p:nvGraphicFramePr>
        <p:xfrm>
          <a:off x="9667522" y="1068211"/>
          <a:ext cx="4572000" cy="3860800"/>
        </p:xfrm>
        <a:graphic>
          <a:graphicData uri="http://schemas.openxmlformats.org/presentationml/2006/ole">
            <mc:AlternateContent xmlns:mc="http://schemas.openxmlformats.org/markup-compatibility/2006">
              <mc:Choice xmlns:v="urn:schemas-microsoft-com:vml" Requires="v">
                <p:oleObj spid="_x0000_s25779"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9667522" y="1068211"/>
                        <a:ext cx="4572000" cy="3860800"/>
                      </a:xfrm>
                      <a:prstGeom prst="rect">
                        <a:avLst/>
                      </a:prstGeom>
                    </p:spPr>
                  </p:pic>
                </p:oleObj>
              </mc:Fallback>
            </mc:AlternateContent>
          </a:graphicData>
        </a:graphic>
      </p:graphicFrame>
      <p:pic>
        <p:nvPicPr>
          <p:cNvPr id="2560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699" y="2901244"/>
            <a:ext cx="8609013" cy="116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52</a:t>
            </a:fld>
            <a:endParaRPr lang="fr-CA" sz="800" dirty="0"/>
          </a:p>
        </p:txBody>
      </p:sp>
    </p:spTree>
    <p:custDataLst>
      <p:tags r:id="rId2"/>
    </p:custDataLst>
    <p:extLst>
      <p:ext uri="{BB962C8B-B14F-4D97-AF65-F5344CB8AC3E}">
        <p14:creationId xmlns:p14="http://schemas.microsoft.com/office/powerpoint/2010/main" val="11427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575933"/>
          </a:xfrm>
        </p:spPr>
        <p:txBody>
          <a:bodyPr/>
          <a:lstStyle/>
          <a:p>
            <a:pPr marL="514350" indent="-514350" algn="l">
              <a:buFont typeface="+mj-lt"/>
              <a:buAutoNum type="arabicPeriod" startAt="28"/>
            </a:pPr>
            <a:r>
              <a:rPr lang="fr-CA" dirty="0"/>
              <a:t>Je dois me laver les mains souvent, par exemple après être allé dans un endroit public.</a:t>
            </a:r>
          </a:p>
        </p:txBody>
      </p:sp>
      <p:sp>
        <p:nvSpPr>
          <p:cNvPr id="3" name="TPAnswers"/>
          <p:cNvSpPr>
            <a:spLocks noGrp="1"/>
          </p:cNvSpPr>
          <p:nvPr>
            <p:ph type="body" idx="1"/>
          </p:nvPr>
        </p:nvSpPr>
        <p:spPr>
          <a:xfrm>
            <a:off x="457200" y="2754488"/>
            <a:ext cx="4114800" cy="2054049"/>
          </a:xfrm>
        </p:spPr>
        <p:txBody>
          <a:bodyPr>
            <a:normAutofit/>
          </a:bodyPr>
          <a:lstStyle/>
          <a:p>
            <a:pPr marL="514350" indent="-514350">
              <a:spcAft>
                <a:spcPts val="0"/>
              </a:spcAft>
              <a:buAutoNum type="alphaUcPeriod"/>
            </a:pPr>
            <a:r>
              <a:rPr lang="fr-CA" sz="3200" dirty="0" smtClean="0"/>
              <a:t>Vrai</a:t>
            </a:r>
          </a:p>
          <a:p>
            <a:pPr marL="514350" indent="-514350">
              <a:spcAft>
                <a:spcPts val="0"/>
              </a:spcAft>
              <a:buAutoNum type="alphaUcPeriod"/>
            </a:pPr>
            <a:r>
              <a:rPr lang="fr-CA" sz="3200" dirty="0" smtClean="0"/>
              <a:t>Faux</a:t>
            </a:r>
            <a:endParaRPr lang="fr-CA"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831976975"/>
              </p:ext>
            </p:extLst>
          </p:nvPr>
        </p:nvGraphicFramePr>
        <p:xfrm>
          <a:off x="4068832" y="1282700"/>
          <a:ext cx="4572000" cy="3860800"/>
        </p:xfrm>
        <a:graphic>
          <a:graphicData uri="http://schemas.openxmlformats.org/presentationml/2006/ole">
            <mc:AlternateContent xmlns:mc="http://schemas.openxmlformats.org/markup-compatibility/2006">
              <mc:Choice xmlns:v="urn:schemas-microsoft-com:vml" Requires="v">
                <p:oleObj spid="_x0000_s26801"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4068832" y="1282700"/>
                        <a:ext cx="4572000" cy="3860800"/>
                      </a:xfrm>
                      <a:prstGeom prst="rect">
                        <a:avLst/>
                      </a:prstGeom>
                    </p:spPr>
                  </p:pic>
                </p:oleObj>
              </mc:Fallback>
            </mc:AlternateContent>
          </a:graphicData>
        </a:graphic>
      </p:graphicFrame>
      <p:sp>
        <p:nvSpPr>
          <p:cNvPr id="5" name="CAI1"/>
          <p:cNvSpPr/>
          <p:nvPr>
            <p:custDataLst>
              <p:tags r:id="rId4"/>
            </p:custDataLst>
          </p:nvPr>
        </p:nvSpPr>
        <p:spPr>
          <a:xfrm>
            <a:off x="1037590" y="2800208"/>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53</a:t>
            </a:fld>
            <a:endParaRPr lang="fr-CA" sz="800" dirty="0"/>
          </a:p>
        </p:txBody>
      </p:sp>
    </p:spTree>
    <p:custDataLst>
      <p:tags r:id="rId2"/>
    </p:custDataLst>
    <p:extLst>
      <p:ext uri="{BB962C8B-B14F-4D97-AF65-F5344CB8AC3E}">
        <p14:creationId xmlns:p14="http://schemas.microsoft.com/office/powerpoint/2010/main" val="17551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a:r>
            <a:br>
              <a:rPr lang="fr-CA" dirty="0" smtClean="0"/>
            </a:br>
            <a:r>
              <a:rPr lang="fr-CA" dirty="0" smtClean="0"/>
              <a:t>La </a:t>
            </a:r>
            <a:r>
              <a:rPr lang="fr-CA" dirty="0"/>
              <a:t>réponse est </a:t>
            </a:r>
            <a:r>
              <a:rPr lang="fr-CA" dirty="0" smtClean="0"/>
              <a:t>VRAI</a:t>
            </a:r>
            <a:r>
              <a:rPr lang="fr-CA" dirty="0"/>
              <a:t/>
            </a:r>
            <a:br>
              <a:rPr lang="fr-CA" dirty="0"/>
            </a:br>
            <a:endParaRPr lang="fr-CA" dirty="0"/>
          </a:p>
        </p:txBody>
      </p:sp>
      <p:sp>
        <p:nvSpPr>
          <p:cNvPr id="3" name="Espace réservé du contenu 2"/>
          <p:cNvSpPr>
            <a:spLocks noGrp="1"/>
          </p:cNvSpPr>
          <p:nvPr>
            <p:ph idx="1"/>
          </p:nvPr>
        </p:nvSpPr>
        <p:spPr/>
        <p:txBody>
          <a:bodyPr/>
          <a:lstStyle/>
          <a:p>
            <a:pPr marL="0" indent="0">
              <a:buNone/>
            </a:pPr>
            <a:r>
              <a:rPr lang="fr-CA" sz="2000" dirty="0" smtClean="0"/>
              <a:t>Puisque vous prenez des </a:t>
            </a:r>
            <a:r>
              <a:rPr lang="fr-CA" sz="2000" dirty="0"/>
              <a:t>médicaments contre le cancer, </a:t>
            </a:r>
            <a:r>
              <a:rPr lang="fr-CA" sz="2000" dirty="0" smtClean="0"/>
              <a:t>vous êtes </a:t>
            </a:r>
            <a:r>
              <a:rPr lang="fr-CA" sz="2000" dirty="0"/>
              <a:t>plus à risque d’attraper une </a:t>
            </a:r>
            <a:r>
              <a:rPr lang="fr-CA" sz="2000" dirty="0" smtClean="0"/>
              <a:t>infection:</a:t>
            </a:r>
            <a:endParaRPr lang="fr-CA" sz="2000" dirty="0"/>
          </a:p>
          <a:p>
            <a:r>
              <a:rPr lang="fr-CA" sz="2000" dirty="0" smtClean="0"/>
              <a:t>Lavez-vous </a:t>
            </a:r>
            <a:r>
              <a:rPr lang="fr-CA" sz="2000" dirty="0"/>
              <a:t>les mains fréquemment et demandez à votre entourage de </a:t>
            </a:r>
            <a:r>
              <a:rPr lang="fr-CA" sz="2000" dirty="0" smtClean="0"/>
              <a:t>le faire aussi.</a:t>
            </a:r>
            <a:endParaRPr lang="fr-CA" sz="2000" dirty="0"/>
          </a:p>
          <a:p>
            <a:r>
              <a:rPr lang="fr-CA" sz="2000" dirty="0" smtClean="0"/>
              <a:t>Si possible, </a:t>
            </a:r>
            <a:r>
              <a:rPr lang="fr-CA" sz="2000" dirty="0"/>
              <a:t>éviter les endroits achalandés (bus, métro à l’heure de pointe, foule</a:t>
            </a:r>
            <a:r>
              <a:rPr lang="fr-CA" sz="2000" dirty="0" smtClean="0"/>
              <a:t>).</a:t>
            </a:r>
            <a:endParaRPr lang="fr-CA" sz="2000" dirty="0"/>
          </a:p>
          <a:p>
            <a:r>
              <a:rPr lang="fr-CA" sz="2000" dirty="0"/>
              <a:t>G</a:t>
            </a:r>
            <a:r>
              <a:rPr lang="fr-CA" sz="2000" dirty="0" smtClean="0"/>
              <a:t>ardez </a:t>
            </a:r>
            <a:r>
              <a:rPr lang="fr-CA" sz="2000" dirty="0"/>
              <a:t>vos distances avec les gens qui ont le rhume ou une grippe. Si vous </a:t>
            </a:r>
            <a:r>
              <a:rPr lang="fr-CA" sz="2000" dirty="0" smtClean="0"/>
              <a:t>devez vous occuper </a:t>
            </a:r>
            <a:r>
              <a:rPr lang="fr-CA" sz="2000" dirty="0"/>
              <a:t>d’un enfant qui a un rhume ou une grippe, portez un masque et lavez-vous les mains avant et après </a:t>
            </a:r>
            <a:r>
              <a:rPr lang="fr-CA" sz="2000" dirty="0" smtClean="0"/>
              <a:t>l’avoir touché.</a:t>
            </a:r>
            <a:endParaRPr lang="fr-CA" sz="20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54</a:t>
            </a:fld>
            <a:endParaRPr lang="fr-CA" sz="800" dirty="0"/>
          </a:p>
        </p:txBody>
      </p:sp>
    </p:spTree>
    <p:extLst>
      <p:ext uri="{BB962C8B-B14F-4D97-AF65-F5344CB8AC3E}">
        <p14:creationId xmlns:p14="http://schemas.microsoft.com/office/powerpoint/2010/main" val="786426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95110"/>
            <a:ext cx="8229600" cy="1557868"/>
          </a:xfrm>
        </p:spPr>
        <p:txBody>
          <a:bodyPr/>
          <a:lstStyle/>
          <a:p>
            <a:pPr marL="514350" indent="-514350" algn="l">
              <a:buFont typeface="+mj-lt"/>
              <a:buAutoNum type="arabicPeriod" startAt="29"/>
            </a:pPr>
            <a:r>
              <a:rPr lang="fr-CA" dirty="0"/>
              <a:t>Je ne me sens pas très bien,  j’ai pris ma température et je fais de la fièvre </a:t>
            </a:r>
            <a:r>
              <a:rPr lang="fr-CA"/>
              <a:t>(</a:t>
            </a:r>
            <a:r>
              <a:rPr lang="fr-CA" smtClean="0"/>
              <a:t>38,5°C - </a:t>
            </a:r>
            <a:r>
              <a:rPr lang="fr-CA" dirty="0"/>
              <a:t>101,3°F): </a:t>
            </a:r>
            <a:br>
              <a:rPr lang="fr-CA" dirty="0"/>
            </a:br>
            <a:endParaRPr lang="fr-CA" dirty="0"/>
          </a:p>
        </p:txBody>
      </p:sp>
      <p:sp>
        <p:nvSpPr>
          <p:cNvPr id="3" name="TPAnswers"/>
          <p:cNvSpPr>
            <a:spLocks noGrp="1"/>
          </p:cNvSpPr>
          <p:nvPr>
            <p:ph type="body" idx="1"/>
            <p:custDataLst>
              <p:tags r:id="rId3"/>
            </p:custDataLst>
          </p:nvPr>
        </p:nvSpPr>
        <p:spPr>
          <a:xfrm>
            <a:off x="457200" y="2065867"/>
            <a:ext cx="6572250" cy="2742670"/>
          </a:xfrm>
        </p:spPr>
        <p:txBody>
          <a:bodyPr>
            <a:noAutofit/>
          </a:bodyPr>
          <a:lstStyle/>
          <a:p>
            <a:pPr marL="514350" indent="-514350">
              <a:buFont typeface="+mj-lt"/>
              <a:buAutoNum type="alphaUcPeriod"/>
            </a:pPr>
            <a:r>
              <a:rPr lang="fr-CA" sz="2400" dirty="0"/>
              <a:t>J’attends un jour ou deux. Ça va passer.</a:t>
            </a:r>
          </a:p>
          <a:p>
            <a:pPr marL="514350" indent="-514350">
              <a:buFont typeface="+mj-lt"/>
              <a:buAutoNum type="alphaUcPeriod"/>
            </a:pPr>
            <a:r>
              <a:rPr lang="fr-CA" sz="2400" dirty="0"/>
              <a:t>Je me présente à l’urgence avec mon passeport en oncologie et ma liste de médicaments à jour.</a:t>
            </a:r>
          </a:p>
          <a:p>
            <a:pPr marL="514350" indent="-514350">
              <a:buFont typeface="+mj-lt"/>
              <a:buAutoNum type="alphaUcPeriod"/>
            </a:pPr>
            <a:r>
              <a:rPr lang="fr-CA" sz="2400" dirty="0"/>
              <a:t>Je prends des comprimés </a:t>
            </a:r>
            <a:r>
              <a:rPr lang="fr-CA" sz="2400" dirty="0" smtClean="0"/>
              <a:t>d’acétaminophène </a:t>
            </a:r>
            <a:r>
              <a:rPr lang="fr-CA" sz="2400" dirty="0"/>
              <a:t>(</a:t>
            </a:r>
            <a:r>
              <a:rPr lang="fr-CA" sz="2400" dirty="0" err="1"/>
              <a:t>Tylénol</a:t>
            </a:r>
            <a:r>
              <a:rPr lang="fr-CA" sz="2400" dirty="0"/>
              <a:t>) et un bain d’eau tiède pour faire baisser la fièvre</a:t>
            </a:r>
            <a:r>
              <a:rPr lang="fr-CA" sz="2400" dirty="0" smtClean="0"/>
              <a:t>.</a:t>
            </a:r>
            <a:endParaRPr lang="fr-CA"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577719002"/>
              </p:ext>
            </p:extLst>
          </p:nvPr>
        </p:nvGraphicFramePr>
        <p:xfrm>
          <a:off x="5927073" y="1169867"/>
          <a:ext cx="3801158" cy="3209867"/>
        </p:xfrm>
        <a:graphic>
          <a:graphicData uri="http://schemas.openxmlformats.org/presentationml/2006/ole">
            <mc:AlternateContent xmlns:mc="http://schemas.openxmlformats.org/markup-compatibility/2006">
              <mc:Choice xmlns:v="urn:schemas-microsoft-com:vml" Requires="v">
                <p:oleObj spid="_x0000_s27825" name="Chart" r:id="rId8" imgW="4571997" imgH="3857692" progId="MSGraph.Chart.8">
                  <p:embed followColorScheme="full"/>
                </p:oleObj>
              </mc:Choice>
              <mc:Fallback>
                <p:oleObj name="Chart" r:id="rId8" imgW="4571997" imgH="3857692" progId="MSGraph.Chart.8">
                  <p:embed followColorScheme="full"/>
                  <p:pic>
                    <p:nvPicPr>
                      <p:cNvPr id="0" name=""/>
                      <p:cNvPicPr/>
                      <p:nvPr/>
                    </p:nvPicPr>
                    <p:blipFill>
                      <a:blip r:embed="rId9"/>
                      <a:stretch>
                        <a:fillRect/>
                      </a:stretch>
                    </p:blipFill>
                    <p:spPr>
                      <a:xfrm>
                        <a:off x="5927073" y="1169867"/>
                        <a:ext cx="3801158" cy="3209867"/>
                      </a:xfrm>
                      <a:prstGeom prst="rect">
                        <a:avLst/>
                      </a:prstGeom>
                    </p:spPr>
                  </p:pic>
                </p:oleObj>
              </mc:Fallback>
            </mc:AlternateContent>
          </a:graphicData>
        </a:graphic>
      </p:graphicFrame>
      <p:sp>
        <p:nvSpPr>
          <p:cNvPr id="5" name="CAI1"/>
          <p:cNvSpPr/>
          <p:nvPr>
            <p:custDataLst>
              <p:tags r:id="rId5"/>
            </p:custDataLst>
          </p:nvPr>
        </p:nvSpPr>
        <p:spPr>
          <a:xfrm>
            <a:off x="1037590" y="2477346"/>
            <a:ext cx="5180330" cy="1279406"/>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55</a:t>
            </a:fld>
            <a:endParaRPr lang="fr-CA" sz="800" dirty="0"/>
          </a:p>
        </p:txBody>
      </p:sp>
    </p:spTree>
    <p:custDataLst>
      <p:tags r:id="rId2"/>
    </p:custDataLst>
    <p:extLst>
      <p:ext uri="{BB962C8B-B14F-4D97-AF65-F5344CB8AC3E}">
        <p14:creationId xmlns:p14="http://schemas.microsoft.com/office/powerpoint/2010/main" val="32672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B </a:t>
            </a:r>
            <a:endParaRPr lang="fr-CA" dirty="0"/>
          </a:p>
        </p:txBody>
      </p:sp>
      <p:sp>
        <p:nvSpPr>
          <p:cNvPr id="3" name="Espace réservé du contenu 2"/>
          <p:cNvSpPr>
            <a:spLocks noGrp="1"/>
          </p:cNvSpPr>
          <p:nvPr>
            <p:ph idx="1"/>
          </p:nvPr>
        </p:nvSpPr>
        <p:spPr>
          <a:xfrm>
            <a:off x="457200" y="946673"/>
            <a:ext cx="8229600" cy="3461815"/>
          </a:xfrm>
        </p:spPr>
        <p:txBody>
          <a:bodyPr/>
          <a:lstStyle/>
          <a:p>
            <a:endParaRPr lang="fr-CA" sz="1800" dirty="0" smtClean="0"/>
          </a:p>
          <a:p>
            <a:r>
              <a:rPr lang="fr-CA" sz="1800" dirty="0" smtClean="0"/>
              <a:t>Le </a:t>
            </a:r>
            <a:r>
              <a:rPr lang="fr-CA" sz="1800" dirty="0"/>
              <a:t>médicament contre le cancer peut vous rendre plus </a:t>
            </a:r>
            <a:r>
              <a:rPr lang="fr-CA" sz="1800" dirty="0" smtClean="0"/>
              <a:t>sensible aux infections</a:t>
            </a:r>
            <a:r>
              <a:rPr lang="fr-CA" sz="1800" dirty="0"/>
              <a:t>. </a:t>
            </a:r>
            <a:endParaRPr lang="fr-CA" sz="1800" dirty="0" smtClean="0"/>
          </a:p>
          <a:p>
            <a:pPr marL="0" indent="0">
              <a:buNone/>
            </a:pPr>
            <a:r>
              <a:rPr lang="fr-CA" sz="1800" b="1" dirty="0" smtClean="0">
                <a:solidFill>
                  <a:schemeClr val="accent4"/>
                </a:solidFill>
              </a:rPr>
              <a:t>Il </a:t>
            </a:r>
            <a:r>
              <a:rPr lang="fr-CA" sz="1800" b="1" dirty="0">
                <a:solidFill>
                  <a:schemeClr val="accent4"/>
                </a:solidFill>
              </a:rPr>
              <a:t>est EXTRÊMEMENT important de se présenter à l’urgence avec votre passeport en </a:t>
            </a:r>
            <a:r>
              <a:rPr lang="fr-CA" sz="1800" b="1" dirty="0" smtClean="0">
                <a:solidFill>
                  <a:schemeClr val="accent4"/>
                </a:solidFill>
              </a:rPr>
              <a:t>oncologie</a:t>
            </a:r>
            <a:r>
              <a:rPr lang="fr-CA" sz="1800" dirty="0" smtClean="0">
                <a:solidFill>
                  <a:schemeClr val="accent4"/>
                </a:solidFill>
              </a:rPr>
              <a:t>:</a:t>
            </a:r>
            <a:endParaRPr lang="fr-CA" sz="1800" dirty="0">
              <a:solidFill>
                <a:schemeClr val="accent4"/>
              </a:solidFill>
            </a:endParaRPr>
          </a:p>
          <a:p>
            <a:r>
              <a:rPr lang="fr-CA" sz="1800" dirty="0">
                <a:solidFill>
                  <a:srgbClr val="FF0000"/>
                </a:solidFill>
              </a:rPr>
              <a:t>D</a:t>
            </a:r>
            <a:r>
              <a:rPr lang="fr-CA" sz="1800" dirty="0" smtClean="0">
                <a:solidFill>
                  <a:srgbClr val="FF0000"/>
                </a:solidFill>
              </a:rPr>
              <a:t>ès </a:t>
            </a:r>
            <a:r>
              <a:rPr lang="fr-CA" sz="1800" dirty="0">
                <a:solidFill>
                  <a:srgbClr val="FF0000"/>
                </a:solidFill>
              </a:rPr>
              <a:t>que votre température prise par la </a:t>
            </a:r>
            <a:r>
              <a:rPr lang="fr-CA" sz="1800" dirty="0" smtClean="0">
                <a:solidFill>
                  <a:srgbClr val="FF0000"/>
                </a:solidFill>
              </a:rPr>
              <a:t>bouche dépasse 38,3°C(100,9°F) ou si votre température dépasse 38°C (100,4°F) pendant plus de 1h.</a:t>
            </a:r>
          </a:p>
          <a:p>
            <a:r>
              <a:rPr lang="fr-CA" sz="1800" dirty="0" smtClean="0">
                <a:solidFill>
                  <a:srgbClr val="FF0000"/>
                </a:solidFill>
              </a:rPr>
              <a:t>Ne prenez pas d’acétaminophène, </a:t>
            </a:r>
            <a:r>
              <a:rPr lang="fr-CA" sz="1800" dirty="0" smtClean="0"/>
              <a:t>car cela va masquer la fièvre (la </a:t>
            </a:r>
            <a:r>
              <a:rPr lang="fr-CA" sz="1800" dirty="0"/>
              <a:t>fièvre </a:t>
            </a:r>
            <a:r>
              <a:rPr lang="fr-CA" sz="1800" dirty="0" smtClean="0"/>
              <a:t>diminuera, </a:t>
            </a:r>
            <a:r>
              <a:rPr lang="fr-CA" sz="1800" dirty="0"/>
              <a:t>mais l’infection sera toujours présente</a:t>
            </a:r>
            <a:r>
              <a:rPr lang="fr-CA" sz="1800" dirty="0" smtClean="0"/>
              <a:t>).</a:t>
            </a:r>
            <a:endParaRPr lang="fr-CA" sz="18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56</a:t>
            </a:fld>
            <a:endParaRPr lang="fr-CA" sz="800" dirty="0"/>
          </a:p>
        </p:txBody>
      </p:sp>
    </p:spTree>
    <p:extLst>
      <p:ext uri="{BB962C8B-B14F-4D97-AF65-F5344CB8AC3E}">
        <p14:creationId xmlns:p14="http://schemas.microsoft.com/office/powerpoint/2010/main" val="914423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57250"/>
          </a:xfrm>
        </p:spPr>
        <p:txBody>
          <a:bodyPr/>
          <a:lstStyle/>
          <a:p>
            <a:pPr marL="514350" indent="-514350" algn="l">
              <a:buFont typeface="+mj-lt"/>
              <a:buAutoNum type="arabicPeriod" startAt="30"/>
            </a:pPr>
            <a:r>
              <a:rPr lang="fr-CA" dirty="0"/>
              <a:t>Pour diminuer ma </a:t>
            </a:r>
            <a:r>
              <a:rPr lang="fr-CA" dirty="0" smtClean="0"/>
              <a:t>fatigue:</a:t>
            </a:r>
            <a:endParaRPr lang="fr-CA" dirty="0"/>
          </a:p>
        </p:txBody>
      </p:sp>
      <p:sp>
        <p:nvSpPr>
          <p:cNvPr id="3" name="TPAnswers"/>
          <p:cNvSpPr>
            <a:spLocks noGrp="1"/>
          </p:cNvSpPr>
          <p:nvPr>
            <p:ph type="body" idx="1"/>
            <p:custDataLst>
              <p:tags r:id="rId3"/>
            </p:custDataLst>
          </p:nvPr>
        </p:nvSpPr>
        <p:spPr>
          <a:xfrm>
            <a:off x="483870" y="1436914"/>
            <a:ext cx="6526530" cy="3208338"/>
          </a:xfrm>
        </p:spPr>
        <p:txBody>
          <a:bodyPr>
            <a:normAutofit fontScale="92500"/>
          </a:bodyPr>
          <a:lstStyle/>
          <a:p>
            <a:pPr marL="514350" indent="-514350">
              <a:buFont typeface="+mj-lt"/>
              <a:buAutoNum type="alphaUcPeriod"/>
            </a:pPr>
            <a:r>
              <a:rPr lang="fr-CA" dirty="0"/>
              <a:t>Je reste couché et je me repose au maximum.</a:t>
            </a:r>
          </a:p>
          <a:p>
            <a:pPr marL="514350" indent="-514350">
              <a:buFont typeface="+mj-lt"/>
              <a:buAutoNum type="alphaUcPeriod"/>
            </a:pPr>
            <a:r>
              <a:rPr lang="fr-CA" dirty="0" smtClean="0"/>
              <a:t>J’arrête </a:t>
            </a:r>
            <a:r>
              <a:rPr lang="fr-CA" dirty="0"/>
              <a:t>toutes mes activités et mon travail.</a:t>
            </a:r>
          </a:p>
          <a:p>
            <a:pPr marL="514350" indent="-514350">
              <a:buFont typeface="+mj-lt"/>
              <a:buAutoNum type="alphaUcPeriod"/>
            </a:pPr>
            <a:r>
              <a:rPr lang="fr-CA" dirty="0" smtClean="0"/>
              <a:t>Je </a:t>
            </a:r>
            <a:r>
              <a:rPr lang="fr-CA" dirty="0"/>
              <a:t>mange bien et je fais mes activités normalement en prévoyant des périodes de repos durant la </a:t>
            </a:r>
            <a:r>
              <a:rPr lang="fr-CA" dirty="0" smtClean="0"/>
              <a:t>journée.</a:t>
            </a:r>
            <a:endParaRPr lang="fr-CA"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214174061"/>
              </p:ext>
            </p:extLst>
          </p:nvPr>
        </p:nvGraphicFramePr>
        <p:xfrm>
          <a:off x="6010919" y="584200"/>
          <a:ext cx="3705957" cy="3860800"/>
        </p:xfrm>
        <a:graphic>
          <a:graphicData uri="http://schemas.openxmlformats.org/presentationml/2006/ole">
            <mc:AlternateContent xmlns:mc="http://schemas.openxmlformats.org/markup-compatibility/2006">
              <mc:Choice xmlns:v="urn:schemas-microsoft-com:vml" Requires="v">
                <p:oleObj spid="_x0000_s28850"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6010919" y="584200"/>
                        <a:ext cx="3705957" cy="3860800"/>
                      </a:xfrm>
                      <a:prstGeom prst="rect">
                        <a:avLst/>
                      </a:prstGeom>
                    </p:spPr>
                  </p:pic>
                </p:oleObj>
              </mc:Fallback>
            </mc:AlternateContent>
          </a:graphicData>
        </a:graphic>
      </p:graphicFrame>
      <p:sp>
        <p:nvSpPr>
          <p:cNvPr id="5" name="CAI1"/>
          <p:cNvSpPr/>
          <p:nvPr>
            <p:custDataLst>
              <p:tags r:id="rId5"/>
            </p:custDataLst>
          </p:nvPr>
        </p:nvSpPr>
        <p:spPr>
          <a:xfrm>
            <a:off x="934720" y="3192235"/>
            <a:ext cx="5645694" cy="1338943"/>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57</a:t>
            </a:fld>
            <a:endParaRPr lang="fr-CA" sz="800" dirty="0"/>
          </a:p>
        </p:txBody>
      </p:sp>
    </p:spTree>
    <p:custDataLst>
      <p:tags r:id="rId2"/>
    </p:custDataLst>
    <p:extLst>
      <p:ext uri="{BB962C8B-B14F-4D97-AF65-F5344CB8AC3E}">
        <p14:creationId xmlns:p14="http://schemas.microsoft.com/office/powerpoint/2010/main" val="29601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C</a:t>
            </a:r>
            <a:endParaRPr lang="fr-CA" dirty="0"/>
          </a:p>
        </p:txBody>
      </p:sp>
      <p:sp>
        <p:nvSpPr>
          <p:cNvPr id="3" name="Espace réservé du contenu 2"/>
          <p:cNvSpPr>
            <a:spLocks noGrp="1"/>
          </p:cNvSpPr>
          <p:nvPr>
            <p:ph idx="1"/>
          </p:nvPr>
        </p:nvSpPr>
        <p:spPr/>
        <p:txBody>
          <a:bodyPr/>
          <a:lstStyle/>
          <a:p>
            <a:r>
              <a:rPr lang="fr-CA" sz="2400" dirty="0" smtClean="0"/>
              <a:t>Faites </a:t>
            </a:r>
            <a:r>
              <a:rPr lang="fr-CA" sz="2400" dirty="0"/>
              <a:t>vos activités normalement et selon </a:t>
            </a:r>
            <a:r>
              <a:rPr lang="fr-CA" sz="2400" dirty="0" smtClean="0"/>
              <a:t>vos capacités. Prévoyez </a:t>
            </a:r>
            <a:r>
              <a:rPr lang="fr-CA" sz="2400" dirty="0"/>
              <a:t>des périodes de repos </a:t>
            </a:r>
            <a:r>
              <a:rPr lang="fr-CA" sz="2400" dirty="0" smtClean="0"/>
              <a:t>dans </a:t>
            </a:r>
            <a:r>
              <a:rPr lang="fr-CA" sz="2400" dirty="0"/>
              <a:t>la journée. Utilisez des techniques de relaxation (lecture, méditation, massage).</a:t>
            </a:r>
          </a:p>
          <a:p>
            <a:r>
              <a:rPr lang="fr-CA" sz="2400" dirty="0" smtClean="0"/>
              <a:t>Ayez de bonnes habitudes </a:t>
            </a:r>
            <a:r>
              <a:rPr lang="fr-CA" sz="2400" dirty="0"/>
              <a:t>de sommeil. Au besoin, faites une sieste de 30 minutes en fin </a:t>
            </a:r>
            <a:r>
              <a:rPr lang="fr-CA" sz="2400" dirty="0" smtClean="0"/>
              <a:t>de matinée </a:t>
            </a:r>
            <a:r>
              <a:rPr lang="fr-CA" sz="2400" dirty="0"/>
              <a:t>ou </a:t>
            </a:r>
            <a:r>
              <a:rPr lang="fr-CA" sz="2400" dirty="0" smtClean="0"/>
              <a:t>en </a:t>
            </a:r>
            <a:r>
              <a:rPr lang="fr-CA" sz="2400" dirty="0"/>
              <a:t>début </a:t>
            </a:r>
            <a:r>
              <a:rPr lang="fr-CA" sz="2400" dirty="0" smtClean="0"/>
              <a:t>d’après-midi seulement, pour </a:t>
            </a:r>
            <a:r>
              <a:rPr lang="fr-CA" sz="2400" dirty="0"/>
              <a:t>ne pas </a:t>
            </a:r>
            <a:r>
              <a:rPr lang="fr-CA" sz="2400" dirty="0" smtClean="0"/>
              <a:t>nuire à votre sommeil la nuit. Ne </a:t>
            </a:r>
            <a:r>
              <a:rPr lang="fr-CA" sz="2400" dirty="0"/>
              <a:t>passez </a:t>
            </a:r>
            <a:r>
              <a:rPr lang="fr-CA" sz="2400" dirty="0" smtClean="0"/>
              <a:t>surtout pas </a:t>
            </a:r>
            <a:r>
              <a:rPr lang="fr-CA" sz="2400" dirty="0"/>
              <a:t>la journée au lit!</a:t>
            </a:r>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58</a:t>
            </a:fld>
            <a:endParaRPr lang="fr-CA" sz="800" dirty="0"/>
          </a:p>
        </p:txBody>
      </p:sp>
    </p:spTree>
    <p:extLst>
      <p:ext uri="{BB962C8B-B14F-4D97-AF65-F5344CB8AC3E}">
        <p14:creationId xmlns:p14="http://schemas.microsoft.com/office/powerpoint/2010/main" val="36101133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667051"/>
          </a:xfrm>
        </p:spPr>
        <p:txBody>
          <a:bodyPr/>
          <a:lstStyle/>
          <a:p>
            <a:pPr marL="514350" indent="-514350" algn="l">
              <a:buFont typeface="+mj-lt"/>
              <a:buAutoNum type="arabicPeriod" startAt="31"/>
            </a:pPr>
            <a:r>
              <a:rPr lang="fr-CA" dirty="0"/>
              <a:t>Pour diminuer ma fatigue, je peux demander à mon </a:t>
            </a:r>
            <a:r>
              <a:rPr lang="fr-CA" dirty="0" smtClean="0"/>
              <a:t>partenaire et </a:t>
            </a:r>
            <a:r>
              <a:rPr lang="fr-CA" dirty="0"/>
              <a:t>à mes </a:t>
            </a:r>
            <a:r>
              <a:rPr lang="fr-CA" dirty="0" smtClean="0"/>
              <a:t>enfants ou amis </a:t>
            </a:r>
            <a:r>
              <a:rPr lang="fr-CA" dirty="0"/>
              <a:t>de faire certaines </a:t>
            </a:r>
            <a:r>
              <a:rPr lang="fr-CA" dirty="0" smtClean="0"/>
              <a:t>tâches.</a:t>
            </a:r>
            <a:endParaRPr lang="fr-CA" dirty="0"/>
          </a:p>
        </p:txBody>
      </p:sp>
      <p:sp>
        <p:nvSpPr>
          <p:cNvPr id="3" name="TPAnswers"/>
          <p:cNvSpPr>
            <a:spLocks noGrp="1"/>
          </p:cNvSpPr>
          <p:nvPr>
            <p:ph type="body" idx="1"/>
          </p:nvPr>
        </p:nvSpPr>
        <p:spPr>
          <a:xfrm>
            <a:off x="457200" y="2656114"/>
            <a:ext cx="4114800" cy="2152424"/>
          </a:xfrm>
        </p:spPr>
        <p:txBody>
          <a:bodyPr>
            <a:normAutofit/>
          </a:bodyPr>
          <a:lstStyle/>
          <a:p>
            <a:pPr marL="514350" indent="-514350">
              <a:spcAft>
                <a:spcPts val="0"/>
              </a:spcAft>
              <a:buAutoNum type="alphaUcPeriod"/>
            </a:pPr>
            <a:r>
              <a:rPr lang="fr-CA" sz="3200" dirty="0" smtClean="0"/>
              <a:t>Vrai</a:t>
            </a:r>
          </a:p>
          <a:p>
            <a:pPr marL="514350" indent="-514350">
              <a:spcAft>
                <a:spcPts val="0"/>
              </a:spcAft>
              <a:buAutoNum type="alphaUcPeriod"/>
            </a:pPr>
            <a:r>
              <a:rPr lang="fr-CA" sz="3200" dirty="0" smtClean="0"/>
              <a:t>Faux</a:t>
            </a:r>
            <a:endParaRPr lang="fr-CA"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175000282"/>
              </p:ext>
            </p:extLst>
          </p:nvPr>
        </p:nvGraphicFramePr>
        <p:xfrm>
          <a:off x="4197426" y="1575412"/>
          <a:ext cx="4328613" cy="3399813"/>
        </p:xfrm>
        <a:graphic>
          <a:graphicData uri="http://schemas.openxmlformats.org/presentationml/2006/ole">
            <mc:AlternateContent xmlns:mc="http://schemas.openxmlformats.org/markup-compatibility/2006">
              <mc:Choice xmlns:v="urn:schemas-microsoft-com:vml" Requires="v">
                <p:oleObj spid="_x0000_s29873"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4197426" y="1575412"/>
                        <a:ext cx="4328613" cy="3399813"/>
                      </a:xfrm>
                      <a:prstGeom prst="rect">
                        <a:avLst/>
                      </a:prstGeom>
                    </p:spPr>
                  </p:pic>
                </p:oleObj>
              </mc:Fallback>
            </mc:AlternateContent>
          </a:graphicData>
        </a:graphic>
      </p:graphicFrame>
      <p:sp>
        <p:nvSpPr>
          <p:cNvPr id="5" name="CAI1"/>
          <p:cNvSpPr/>
          <p:nvPr>
            <p:custDataLst>
              <p:tags r:id="rId4"/>
            </p:custDataLst>
          </p:nvPr>
        </p:nvSpPr>
        <p:spPr>
          <a:xfrm>
            <a:off x="1037590" y="2701834"/>
            <a:ext cx="860425" cy="48768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59</a:t>
            </a:fld>
            <a:endParaRPr lang="fr-CA" sz="800" dirty="0"/>
          </a:p>
        </p:txBody>
      </p:sp>
    </p:spTree>
    <p:custDataLst>
      <p:tags r:id="rId2"/>
    </p:custDataLst>
    <p:extLst>
      <p:ext uri="{BB962C8B-B14F-4D97-AF65-F5344CB8AC3E}">
        <p14:creationId xmlns:p14="http://schemas.microsoft.com/office/powerpoint/2010/main" val="42309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1"/>
          <p:cNvSpPr>
            <a:spLocks noGrp="1"/>
          </p:cNvSpPr>
          <p:nvPr>
            <p:ph type="title"/>
          </p:nvPr>
        </p:nvSpPr>
        <p:spPr>
          <a:xfrm>
            <a:off x="457200" y="274638"/>
            <a:ext cx="8229600" cy="2425531"/>
          </a:xfrm>
        </p:spPr>
        <p:txBody>
          <a:bodyPr/>
          <a:lstStyle/>
          <a:p>
            <a:r>
              <a:rPr lang="fr-FR" sz="2400" dirty="0" smtClean="0">
                <a:ea typeface="ＭＳ Ｐゴシック" pitchFamily="-84" charset="-128"/>
              </a:rPr>
              <a:t/>
            </a:r>
            <a:br>
              <a:rPr lang="fr-FR" sz="2400" dirty="0" smtClean="0">
                <a:ea typeface="ＭＳ Ｐゴシック" pitchFamily="-84" charset="-128"/>
              </a:rPr>
            </a:br>
            <a:r>
              <a:rPr lang="fr-FR" dirty="0" smtClean="0">
                <a:ea typeface="ＭＳ Ｐゴシック" pitchFamily="-84" charset="-128"/>
              </a:rPr>
              <a:t>Pour les prochaines questions, ne sélectionnez qu’un seul chiffre.</a:t>
            </a:r>
            <a:br>
              <a:rPr lang="fr-FR" dirty="0" smtClean="0">
                <a:ea typeface="ＭＳ Ｐゴシック" pitchFamily="-84" charset="-128"/>
              </a:rPr>
            </a:br>
            <a:r>
              <a:rPr lang="fr-FR" dirty="0" smtClean="0">
                <a:ea typeface="ＭＳ Ｐゴシック" pitchFamily="-84" charset="-128"/>
              </a:rPr>
              <a:t/>
            </a:r>
            <a:br>
              <a:rPr lang="fr-FR" dirty="0" smtClean="0">
                <a:ea typeface="ＭＳ Ｐゴシック" pitchFamily="-84" charset="-128"/>
              </a:rPr>
            </a:br>
            <a:r>
              <a:rPr lang="fr-FR" dirty="0" smtClean="0">
                <a:ea typeface="ＭＳ Ｐゴシック" pitchFamily="-84" charset="-128"/>
              </a:rPr>
              <a:t>Sur une échelle de 1 à 5… </a:t>
            </a:r>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544560327"/>
              </p:ext>
            </p:extLst>
          </p:nvPr>
        </p:nvGraphicFramePr>
        <p:xfrm>
          <a:off x="200722" y="3091543"/>
          <a:ext cx="8727186" cy="1012103"/>
        </p:xfrm>
        <a:graphic>
          <a:graphicData uri="http://schemas.openxmlformats.org/drawingml/2006/table">
            <a:tbl>
              <a:tblPr firstRow="1" firstCol="1" bandRow="1">
                <a:tableStyleId>{5C22544A-7EE6-4342-B048-85BDC9FD1C3A}</a:tableStyleId>
              </a:tblPr>
              <a:tblGrid>
                <a:gridCol w="2096428"/>
                <a:gridCol w="1393756"/>
                <a:gridCol w="1745092"/>
                <a:gridCol w="1745955"/>
                <a:gridCol w="1745955"/>
              </a:tblGrid>
              <a:tr h="1012103">
                <a:tc>
                  <a:txBody>
                    <a:bodyPr/>
                    <a:lstStyle/>
                    <a:p>
                      <a:pPr algn="ctr">
                        <a:lnSpc>
                          <a:spcPct val="115000"/>
                        </a:lnSpc>
                        <a:spcAft>
                          <a:spcPts val="0"/>
                        </a:spcAft>
                      </a:pPr>
                      <a:r>
                        <a:rPr lang="fr-CA" sz="2400" dirty="0">
                          <a:effectLst/>
                        </a:rPr>
                        <a:t>1</a:t>
                      </a:r>
                    </a:p>
                    <a:p>
                      <a:pPr algn="ctr">
                        <a:lnSpc>
                          <a:spcPct val="115000"/>
                        </a:lnSpc>
                        <a:spcAft>
                          <a:spcPts val="0"/>
                        </a:spcAft>
                      </a:pPr>
                      <a:r>
                        <a:rPr lang="en-CA" sz="1600" dirty="0" smtClean="0">
                          <a:effectLst/>
                          <a:latin typeface="+mn-lt"/>
                          <a:ea typeface="+mn-ea"/>
                          <a:cs typeface="+mn-cs"/>
                        </a:rPr>
                        <a:t>Pas</a:t>
                      </a:r>
                      <a:r>
                        <a:rPr lang="en-CA" sz="1600" baseline="0" dirty="0" smtClean="0">
                          <a:effectLst/>
                          <a:latin typeface="+mn-lt"/>
                          <a:ea typeface="+mn-ea"/>
                          <a:cs typeface="+mn-cs"/>
                        </a:rPr>
                        <a:t> du tout</a:t>
                      </a:r>
                      <a:endParaRPr lang="fr-CA" sz="16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0"/>
                        </a:spcAft>
                      </a:pPr>
                      <a:r>
                        <a:rPr lang="fr-CA" sz="2400" dirty="0">
                          <a:effectLst/>
                        </a:rPr>
                        <a:t>2</a:t>
                      </a:r>
                      <a:endParaRPr lang="fr-CA" sz="24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0"/>
                        </a:spcAft>
                      </a:pPr>
                      <a:r>
                        <a:rPr lang="fr-CA" sz="2400" dirty="0">
                          <a:effectLst/>
                        </a:rPr>
                        <a:t>3</a:t>
                      </a:r>
                    </a:p>
                    <a:p>
                      <a:pPr algn="ctr">
                        <a:lnSpc>
                          <a:spcPct val="115000"/>
                        </a:lnSpc>
                        <a:spcAft>
                          <a:spcPts val="0"/>
                        </a:spcAft>
                      </a:pPr>
                      <a:r>
                        <a:rPr lang="en-CA" sz="1600" dirty="0" smtClean="0">
                          <a:effectLst/>
                          <a:latin typeface="+mn-lt"/>
                          <a:ea typeface="+mn-ea"/>
                          <a:cs typeface="+mn-cs"/>
                        </a:rPr>
                        <a:t>Moyennement</a:t>
                      </a:r>
                      <a:r>
                        <a:rPr lang="en-CA" sz="1600" baseline="0" dirty="0" smtClean="0">
                          <a:effectLst/>
                          <a:latin typeface="+mn-lt"/>
                          <a:ea typeface="+mn-ea"/>
                          <a:cs typeface="+mn-cs"/>
                        </a:rPr>
                        <a:t> </a:t>
                      </a:r>
                      <a:endParaRPr lang="fr-CA" sz="16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0"/>
                        </a:spcAft>
                      </a:pPr>
                      <a:r>
                        <a:rPr lang="fr-CA" sz="2400" dirty="0">
                          <a:effectLst/>
                        </a:rPr>
                        <a:t>4</a:t>
                      </a:r>
                      <a:endParaRPr lang="fr-CA" sz="2400" dirty="0">
                        <a:effectLst/>
                        <a:latin typeface="Calibri"/>
                        <a:ea typeface="Calibri"/>
                        <a:cs typeface="Times New Roman"/>
                      </a:endParaRPr>
                    </a:p>
                  </a:txBody>
                  <a:tcPr marL="68580" marR="68580" marT="0" marB="0">
                    <a:solidFill>
                      <a:schemeClr val="accent6"/>
                    </a:solidFill>
                  </a:tcPr>
                </a:tc>
                <a:tc>
                  <a:txBody>
                    <a:bodyPr/>
                    <a:lstStyle/>
                    <a:p>
                      <a:pPr algn="ctr">
                        <a:lnSpc>
                          <a:spcPct val="115000"/>
                        </a:lnSpc>
                        <a:spcAft>
                          <a:spcPts val="0"/>
                        </a:spcAft>
                      </a:pPr>
                      <a:r>
                        <a:rPr lang="fr-CA" sz="2400" dirty="0">
                          <a:effectLst/>
                        </a:rPr>
                        <a:t>5</a:t>
                      </a:r>
                    </a:p>
                    <a:p>
                      <a:pPr algn="ctr">
                        <a:lnSpc>
                          <a:spcPct val="115000"/>
                        </a:lnSpc>
                        <a:spcAft>
                          <a:spcPts val="0"/>
                        </a:spcAft>
                      </a:pPr>
                      <a:r>
                        <a:rPr lang="fr-CA" sz="1600" dirty="0" smtClean="0">
                          <a:effectLst/>
                        </a:rPr>
                        <a:t>Tout</a:t>
                      </a:r>
                      <a:r>
                        <a:rPr lang="fr-CA" sz="1600" baseline="0" dirty="0" smtClean="0">
                          <a:effectLst/>
                        </a:rPr>
                        <a:t> à fait</a:t>
                      </a:r>
                      <a:endParaRPr lang="fr-CA" sz="1600" dirty="0">
                        <a:effectLst/>
                        <a:latin typeface="Calibri"/>
                        <a:ea typeface="Calibri"/>
                        <a:cs typeface="Times New Roman"/>
                      </a:endParaRPr>
                    </a:p>
                  </a:txBody>
                  <a:tcPr marL="68580" marR="68580" marT="0" marB="0">
                    <a:solidFill>
                      <a:schemeClr val="accent6"/>
                    </a:solidFill>
                  </a:tcPr>
                </a:tc>
              </a:tr>
            </a:tbl>
          </a:graphicData>
        </a:graphic>
      </p:graphicFrame>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a:t>
            </a:fld>
            <a:endParaRPr lang="fr-CA" sz="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est </a:t>
            </a:r>
            <a:r>
              <a:rPr lang="fr-CA" dirty="0" smtClean="0"/>
              <a:t>VRAI </a:t>
            </a:r>
            <a:endParaRPr lang="fr-CA" dirty="0"/>
          </a:p>
        </p:txBody>
      </p:sp>
      <p:sp>
        <p:nvSpPr>
          <p:cNvPr id="3" name="Espace réservé du contenu 2"/>
          <p:cNvSpPr>
            <a:spLocks noGrp="1"/>
          </p:cNvSpPr>
          <p:nvPr>
            <p:ph idx="1"/>
          </p:nvPr>
        </p:nvSpPr>
        <p:spPr/>
        <p:txBody>
          <a:bodyPr/>
          <a:lstStyle/>
          <a:p>
            <a:r>
              <a:rPr lang="fr-CA" sz="2400" dirty="0"/>
              <a:t>Fixez-vous des priorités pour la journée et pour la </a:t>
            </a:r>
            <a:r>
              <a:rPr lang="fr-CA" sz="2400" dirty="0" smtClean="0"/>
              <a:t>semaine.</a:t>
            </a:r>
            <a:endParaRPr lang="fr-CA" sz="2400" dirty="0"/>
          </a:p>
          <a:p>
            <a:r>
              <a:rPr lang="fr-CA" sz="2400" dirty="0" smtClean="0"/>
              <a:t>Gardez </a:t>
            </a:r>
            <a:r>
              <a:rPr lang="fr-CA" sz="2400" dirty="0"/>
              <a:t>de l’énergie pour vos activités </a:t>
            </a:r>
            <a:r>
              <a:rPr lang="fr-CA" sz="2400" dirty="0" smtClean="0"/>
              <a:t>préférées.</a:t>
            </a:r>
            <a:endParaRPr lang="fr-CA" sz="2400" dirty="0"/>
          </a:p>
          <a:p>
            <a:r>
              <a:rPr lang="fr-CA" sz="2400" dirty="0" smtClean="0"/>
              <a:t>Déléguez des </a:t>
            </a:r>
            <a:r>
              <a:rPr lang="fr-CA" sz="2400" dirty="0"/>
              <a:t>tâches </a:t>
            </a:r>
            <a:r>
              <a:rPr lang="fr-CA" sz="2400" dirty="0" smtClean="0"/>
              <a:t>à votre entourage </a:t>
            </a:r>
            <a:r>
              <a:rPr lang="fr-CA" sz="2400" dirty="0"/>
              <a:t>ou </a:t>
            </a:r>
            <a:r>
              <a:rPr lang="fr-CA" sz="2400" dirty="0" smtClean="0"/>
              <a:t>à des professionnels de l’aide </a:t>
            </a:r>
            <a:r>
              <a:rPr lang="fr-CA" sz="2400" dirty="0"/>
              <a:t>à </a:t>
            </a:r>
            <a:r>
              <a:rPr lang="fr-CA" sz="2400" dirty="0" smtClean="0"/>
              <a:t>domicile. Par exemple, faites </a:t>
            </a:r>
            <a:r>
              <a:rPr lang="fr-CA" sz="2400" dirty="0"/>
              <a:t>livrer votre </a:t>
            </a:r>
            <a:r>
              <a:rPr lang="fr-CA" sz="2400" dirty="0" smtClean="0"/>
              <a:t>épicerie.</a:t>
            </a:r>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60</a:t>
            </a:fld>
            <a:endParaRPr lang="fr-CA" sz="800" dirty="0"/>
          </a:p>
        </p:txBody>
      </p:sp>
    </p:spTree>
    <p:extLst>
      <p:ext uri="{BB962C8B-B14F-4D97-AF65-F5344CB8AC3E}">
        <p14:creationId xmlns:p14="http://schemas.microsoft.com/office/powerpoint/2010/main" val="4002031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1556"/>
            <a:ext cx="8229600" cy="1072444"/>
          </a:xfrm>
        </p:spPr>
        <p:txBody>
          <a:bodyPr/>
          <a:lstStyle/>
          <a:p>
            <a:pPr marL="514350" indent="-514350" algn="l">
              <a:buFont typeface="+mj-lt"/>
              <a:buAutoNum type="arabicPeriod" startAt="32"/>
            </a:pPr>
            <a:r>
              <a:rPr lang="fr-CA" dirty="0"/>
              <a:t>La meilleure façon de prévenir ou de réduire l’irritation dans la bouche est de:</a:t>
            </a:r>
          </a:p>
        </p:txBody>
      </p:sp>
      <p:sp>
        <p:nvSpPr>
          <p:cNvPr id="3" name="TPAnswers"/>
          <p:cNvSpPr>
            <a:spLocks noGrp="1"/>
          </p:cNvSpPr>
          <p:nvPr>
            <p:ph type="body" idx="1"/>
            <p:custDataLst>
              <p:tags r:id="rId3"/>
            </p:custDataLst>
          </p:nvPr>
        </p:nvSpPr>
        <p:spPr>
          <a:xfrm>
            <a:off x="457200" y="1840088"/>
            <a:ext cx="6126480" cy="2968449"/>
          </a:xfrm>
        </p:spPr>
        <p:txBody>
          <a:bodyPr>
            <a:normAutofit lnSpcReduction="10000"/>
          </a:bodyPr>
          <a:lstStyle/>
          <a:p>
            <a:pPr marL="514350" indent="-514350">
              <a:buFont typeface="+mj-lt"/>
              <a:buAutoNum type="alphaUcPeriod"/>
            </a:pPr>
            <a:r>
              <a:rPr lang="fr-CA" dirty="0" smtClean="0"/>
              <a:t>Brosser ses </a:t>
            </a:r>
            <a:r>
              <a:rPr lang="fr-CA" dirty="0"/>
              <a:t>dents et utiliser un gargarisme sans alcool ou maison (eau-sel-bicarbonate de soude) 3 à 4 fois par </a:t>
            </a:r>
            <a:r>
              <a:rPr lang="fr-CA" dirty="0" smtClean="0"/>
              <a:t>jour. </a:t>
            </a:r>
            <a:endParaRPr lang="fr-CA" dirty="0"/>
          </a:p>
          <a:p>
            <a:pPr marL="514350" indent="-514350">
              <a:buFont typeface="+mj-lt"/>
              <a:buAutoNum type="alphaUcPeriod"/>
            </a:pPr>
            <a:r>
              <a:rPr lang="fr-CA" dirty="0"/>
              <a:t>Ne pas boire </a:t>
            </a:r>
            <a:r>
              <a:rPr lang="fr-CA" dirty="0" smtClean="0"/>
              <a:t>d’eau. </a:t>
            </a:r>
            <a:endParaRPr lang="fr-CA" dirty="0"/>
          </a:p>
          <a:p>
            <a:pPr marL="514350" indent="-514350">
              <a:buFont typeface="+mj-lt"/>
              <a:buAutoNum type="alphaUcPeriod"/>
            </a:pPr>
            <a:r>
              <a:rPr lang="fr-CA" dirty="0"/>
              <a:t>Manger des aliments chauds et </a:t>
            </a:r>
            <a:r>
              <a:rPr lang="fr-CA" dirty="0" smtClean="0"/>
              <a:t>épicés.</a:t>
            </a:r>
            <a:endParaRPr lang="fr-CA"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656793243"/>
              </p:ext>
            </p:extLst>
          </p:nvPr>
        </p:nvGraphicFramePr>
        <p:xfrm>
          <a:off x="5911498" y="1388125"/>
          <a:ext cx="3772328" cy="3047681"/>
        </p:xfrm>
        <a:graphic>
          <a:graphicData uri="http://schemas.openxmlformats.org/presentationml/2006/ole">
            <mc:AlternateContent xmlns:mc="http://schemas.openxmlformats.org/markup-compatibility/2006">
              <mc:Choice xmlns:v="urn:schemas-microsoft-com:vml" Requires="v">
                <p:oleObj spid="_x0000_s30897"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5911498" y="1388125"/>
                        <a:ext cx="3772328" cy="3047681"/>
                      </a:xfrm>
                      <a:prstGeom prst="rect">
                        <a:avLst/>
                      </a:prstGeom>
                    </p:spPr>
                  </p:pic>
                </p:oleObj>
              </mc:Fallback>
            </mc:AlternateContent>
          </a:graphicData>
        </a:graphic>
      </p:graphicFrame>
      <p:sp>
        <p:nvSpPr>
          <p:cNvPr id="5" name="CAI1"/>
          <p:cNvSpPr/>
          <p:nvPr>
            <p:custDataLst>
              <p:tags r:id="rId5"/>
            </p:custDataLst>
          </p:nvPr>
        </p:nvSpPr>
        <p:spPr>
          <a:xfrm>
            <a:off x="947451" y="1773716"/>
            <a:ext cx="5476210" cy="1712434"/>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61</a:t>
            </a:fld>
            <a:endParaRPr lang="fr-CA" sz="800" dirty="0"/>
          </a:p>
        </p:txBody>
      </p:sp>
    </p:spTree>
    <p:custDataLst>
      <p:tags r:id="rId2"/>
    </p:custDataLst>
    <p:extLst>
      <p:ext uri="{BB962C8B-B14F-4D97-AF65-F5344CB8AC3E}">
        <p14:creationId xmlns:p14="http://schemas.microsoft.com/office/powerpoint/2010/main" val="25547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réponse </a:t>
            </a:r>
            <a:r>
              <a:rPr lang="fr-CA" dirty="0" smtClean="0"/>
              <a:t>est A</a:t>
            </a:r>
            <a:r>
              <a:rPr lang="fr-CA" dirty="0"/>
              <a:t/>
            </a:r>
            <a:br>
              <a:rPr lang="fr-CA" dirty="0"/>
            </a:br>
            <a:endParaRPr lang="fr-CA" dirty="0"/>
          </a:p>
        </p:txBody>
      </p:sp>
      <p:sp>
        <p:nvSpPr>
          <p:cNvPr id="3" name="Espace réservé du contenu 2"/>
          <p:cNvSpPr>
            <a:spLocks noGrp="1"/>
          </p:cNvSpPr>
          <p:nvPr>
            <p:ph idx="1"/>
          </p:nvPr>
        </p:nvSpPr>
        <p:spPr>
          <a:xfrm>
            <a:off x="457200" y="871369"/>
            <a:ext cx="8229600" cy="3537119"/>
          </a:xfrm>
        </p:spPr>
        <p:txBody>
          <a:bodyPr/>
          <a:lstStyle/>
          <a:p>
            <a:pPr marL="0" indent="0">
              <a:buNone/>
            </a:pPr>
            <a:r>
              <a:rPr lang="fr-CA" sz="2000" dirty="0" smtClean="0"/>
              <a:t>Votre </a:t>
            </a:r>
            <a:r>
              <a:rPr lang="fr-CA" sz="2000" dirty="0"/>
              <a:t>traitement </a:t>
            </a:r>
            <a:r>
              <a:rPr lang="fr-CA" sz="2000" dirty="0" smtClean="0"/>
              <a:t>peut irriter l’intérieur </a:t>
            </a:r>
            <a:r>
              <a:rPr lang="fr-CA" sz="2000" dirty="0"/>
              <a:t>de la bouche. </a:t>
            </a:r>
            <a:r>
              <a:rPr lang="fr-CA" sz="2000" dirty="0" smtClean="0"/>
              <a:t>C’est pourquoi, il est </a:t>
            </a:r>
            <a:r>
              <a:rPr lang="fr-CA" sz="2000" dirty="0"/>
              <a:t>important d’avoir une bonne </a:t>
            </a:r>
            <a:r>
              <a:rPr lang="fr-CA" sz="2000" dirty="0" smtClean="0"/>
              <a:t>hygiène buccale.</a:t>
            </a:r>
            <a:endParaRPr lang="fr-CA" sz="2000" dirty="0"/>
          </a:p>
          <a:p>
            <a:r>
              <a:rPr lang="fr-CA" sz="2000" dirty="0" smtClean="0"/>
              <a:t>Brossez </a:t>
            </a:r>
            <a:r>
              <a:rPr lang="fr-CA" sz="2000" dirty="0"/>
              <a:t>vos dents </a:t>
            </a:r>
            <a:r>
              <a:rPr lang="fr-CA" sz="2000" dirty="0" smtClean="0"/>
              <a:t>3-4 </a:t>
            </a:r>
            <a:r>
              <a:rPr lang="fr-CA" sz="2000" dirty="0"/>
              <a:t>fois par jour avec une brosse à dents à poils </a:t>
            </a:r>
            <a:r>
              <a:rPr lang="fr-CA" sz="2000" dirty="0" smtClean="0"/>
              <a:t>souples.</a:t>
            </a:r>
            <a:endParaRPr lang="fr-CA" sz="2000" dirty="0"/>
          </a:p>
          <a:p>
            <a:r>
              <a:rPr lang="fr-CA" sz="2000" dirty="0" smtClean="0"/>
              <a:t>Utilisez </a:t>
            </a:r>
            <a:r>
              <a:rPr lang="fr-CA" sz="2000" dirty="0"/>
              <a:t>délicatement la soie dentaire </a:t>
            </a:r>
            <a:r>
              <a:rPr lang="fr-CA" sz="2000" dirty="0" smtClean="0"/>
              <a:t>1 </a:t>
            </a:r>
            <a:r>
              <a:rPr lang="fr-CA" sz="2000" dirty="0"/>
              <a:t>fois par jour et un rince-bouche sans alcool, comme le gargarisme «</a:t>
            </a:r>
            <a:r>
              <a:rPr lang="fr-CA" sz="2000" dirty="0" smtClean="0"/>
              <a:t>eau-sel-bicarbonate de soude» au moins 4 </a:t>
            </a:r>
            <a:r>
              <a:rPr lang="fr-CA" sz="2000" dirty="0"/>
              <a:t>fois par </a:t>
            </a:r>
            <a:r>
              <a:rPr lang="fr-CA" sz="2000" dirty="0" smtClean="0"/>
              <a:t>jour.</a:t>
            </a:r>
            <a:endParaRPr lang="fr-CA" sz="2000" dirty="0"/>
          </a:p>
          <a:p>
            <a:r>
              <a:rPr lang="fr-CA" sz="2000" dirty="0" smtClean="0"/>
              <a:t>Buvez </a:t>
            </a:r>
            <a:r>
              <a:rPr lang="fr-CA" sz="2000" dirty="0"/>
              <a:t>beaucoup d’eau (8 à </a:t>
            </a:r>
            <a:r>
              <a:rPr lang="fr-CA" sz="2000" dirty="0" smtClean="0"/>
              <a:t>10 </a:t>
            </a:r>
            <a:r>
              <a:rPr lang="fr-CA" sz="2000" dirty="0"/>
              <a:t>tasses de liquide par jour</a:t>
            </a:r>
            <a:r>
              <a:rPr lang="fr-CA" sz="2000" dirty="0" smtClean="0"/>
              <a:t>).</a:t>
            </a:r>
            <a:endParaRPr lang="fr-CA" sz="2000" dirty="0"/>
          </a:p>
          <a:p>
            <a:r>
              <a:rPr lang="fr-CA" sz="2000" dirty="0" smtClean="0"/>
              <a:t>Évitez </a:t>
            </a:r>
            <a:r>
              <a:rPr lang="fr-CA" sz="2000" dirty="0"/>
              <a:t>le tabac, l’alcool, les aliments épicés et chauds. </a:t>
            </a:r>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62</a:t>
            </a:fld>
            <a:endParaRPr lang="fr-CA" sz="800" dirty="0"/>
          </a:p>
        </p:txBody>
      </p:sp>
    </p:spTree>
    <p:extLst>
      <p:ext uri="{BB962C8B-B14F-4D97-AF65-F5344CB8AC3E}">
        <p14:creationId xmlns:p14="http://schemas.microsoft.com/office/powerpoint/2010/main" val="2581234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57250"/>
          </a:xfrm>
        </p:spPr>
        <p:txBody>
          <a:bodyPr/>
          <a:lstStyle/>
          <a:p>
            <a:pPr marL="514350" indent="-514350" algn="l">
              <a:buFont typeface="+mj-lt"/>
              <a:buAutoNum type="arabicPeriod" startAt="33"/>
            </a:pPr>
            <a:r>
              <a:rPr lang="fr-CA" dirty="0"/>
              <a:t>J’ai eu 4 diarrhées depuis hier matin…</a:t>
            </a:r>
            <a:br>
              <a:rPr lang="fr-CA" dirty="0"/>
            </a:br>
            <a:endParaRPr lang="fr-CA" dirty="0"/>
          </a:p>
        </p:txBody>
      </p:sp>
      <p:sp>
        <p:nvSpPr>
          <p:cNvPr id="3" name="TPAnswers"/>
          <p:cNvSpPr>
            <a:spLocks noGrp="1"/>
          </p:cNvSpPr>
          <p:nvPr>
            <p:ph type="body" idx="1"/>
            <p:custDataLst>
              <p:tags r:id="rId3"/>
            </p:custDataLst>
          </p:nvPr>
        </p:nvSpPr>
        <p:spPr>
          <a:xfrm>
            <a:off x="457199" y="1085850"/>
            <a:ext cx="6219023" cy="3722688"/>
          </a:xfrm>
        </p:spPr>
        <p:txBody>
          <a:bodyPr>
            <a:noAutofit/>
          </a:bodyPr>
          <a:lstStyle/>
          <a:p>
            <a:pPr marL="514350" indent="-514350">
              <a:buAutoNum type="alphaUcPeriod"/>
            </a:pPr>
            <a:r>
              <a:rPr lang="fr-CA" sz="2400" dirty="0"/>
              <a:t>Je prends un médicament </a:t>
            </a:r>
            <a:r>
              <a:rPr lang="fr-CA" sz="2400" dirty="0" smtClean="0"/>
              <a:t>comme le </a:t>
            </a:r>
            <a:r>
              <a:rPr lang="fr-CA" sz="2400" dirty="0" err="1" smtClean="0"/>
              <a:t>lopéramide</a:t>
            </a:r>
            <a:r>
              <a:rPr lang="fr-CA" sz="2400" dirty="0" smtClean="0"/>
              <a:t> ou l’</a:t>
            </a:r>
            <a:r>
              <a:rPr lang="fr-CA" sz="2400" i="1" dirty="0" err="1" smtClean="0"/>
              <a:t>imodium</a:t>
            </a:r>
            <a:r>
              <a:rPr lang="fr-CA" sz="2400" dirty="0" smtClean="0"/>
              <a:t> </a:t>
            </a:r>
            <a:r>
              <a:rPr lang="fr-CA" sz="2400" dirty="0"/>
              <a:t>pour faire cesser la diarrhée. </a:t>
            </a:r>
          </a:p>
          <a:p>
            <a:pPr marL="514350" indent="-514350">
              <a:buAutoNum type="alphaUcPeriod"/>
            </a:pPr>
            <a:r>
              <a:rPr lang="fr-CA" sz="2400" dirty="0" smtClean="0"/>
              <a:t>J’avise </a:t>
            </a:r>
            <a:r>
              <a:rPr lang="fr-CA" sz="2400" dirty="0"/>
              <a:t>mon infirmière ou mon pharmacien et je débute le régime BRAT (</a:t>
            </a:r>
            <a:r>
              <a:rPr lang="fr-CA" sz="2400" dirty="0" smtClean="0">
                <a:solidFill>
                  <a:schemeClr val="accent4"/>
                </a:solidFill>
              </a:rPr>
              <a:t>B</a:t>
            </a:r>
            <a:r>
              <a:rPr lang="fr-CA" sz="2400" dirty="0" smtClean="0"/>
              <a:t>anane, </a:t>
            </a:r>
            <a:r>
              <a:rPr lang="fr-CA" sz="2400" dirty="0">
                <a:solidFill>
                  <a:schemeClr val="accent4"/>
                </a:solidFill>
              </a:rPr>
              <a:t>R</a:t>
            </a:r>
            <a:r>
              <a:rPr lang="fr-CA" sz="2400" dirty="0"/>
              <a:t>iz, Compote de pomme </a:t>
            </a:r>
            <a:r>
              <a:rPr lang="fr-CA" sz="2400" dirty="0" smtClean="0"/>
              <a:t>(</a:t>
            </a:r>
            <a:r>
              <a:rPr lang="fr-CA" sz="2400" dirty="0" smtClean="0">
                <a:solidFill>
                  <a:schemeClr val="accent4"/>
                </a:solidFill>
              </a:rPr>
              <a:t>A</a:t>
            </a:r>
            <a:r>
              <a:rPr lang="fr-CA" sz="2400" dirty="0" smtClean="0"/>
              <a:t>pple </a:t>
            </a:r>
            <a:r>
              <a:rPr lang="fr-CA" sz="2400" dirty="0"/>
              <a:t>sauce) et Pain grillé (</a:t>
            </a:r>
            <a:r>
              <a:rPr lang="fr-CA" sz="2400" dirty="0">
                <a:solidFill>
                  <a:schemeClr val="accent4"/>
                </a:solidFill>
              </a:rPr>
              <a:t>T</a:t>
            </a:r>
            <a:r>
              <a:rPr lang="fr-CA" sz="2400" dirty="0"/>
              <a:t>oast).</a:t>
            </a:r>
          </a:p>
          <a:p>
            <a:pPr marL="514350" indent="-514350">
              <a:buAutoNum type="alphaUcPeriod"/>
            </a:pPr>
            <a:r>
              <a:rPr lang="fr-CA" sz="2400" dirty="0" smtClean="0"/>
              <a:t>Je </a:t>
            </a:r>
            <a:r>
              <a:rPr lang="fr-CA" sz="2400" dirty="0"/>
              <a:t>bois du café et du cola pour me donner de l’énergie</a:t>
            </a:r>
            <a:r>
              <a:rPr lang="fr-CA" sz="2400" dirty="0" smtClean="0"/>
              <a:t>.</a:t>
            </a:r>
            <a:endParaRPr lang="fr-CA"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3242631"/>
              </p:ext>
            </p:extLst>
          </p:nvPr>
        </p:nvGraphicFramePr>
        <p:xfrm>
          <a:off x="6025840" y="793214"/>
          <a:ext cx="3668128" cy="3651679"/>
        </p:xfrm>
        <a:graphic>
          <a:graphicData uri="http://schemas.openxmlformats.org/presentationml/2006/ole">
            <mc:AlternateContent xmlns:mc="http://schemas.openxmlformats.org/markup-compatibility/2006">
              <mc:Choice xmlns:v="urn:schemas-microsoft-com:vml" Requires="v">
                <p:oleObj spid="_x0000_s31921"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6025840" y="793214"/>
                        <a:ext cx="3668128" cy="3651679"/>
                      </a:xfrm>
                      <a:prstGeom prst="rect">
                        <a:avLst/>
                      </a:prstGeom>
                    </p:spPr>
                  </p:pic>
                </p:oleObj>
              </mc:Fallback>
            </mc:AlternateContent>
          </a:graphicData>
        </a:graphic>
      </p:graphicFrame>
      <p:sp>
        <p:nvSpPr>
          <p:cNvPr id="5" name="CAI1"/>
          <p:cNvSpPr/>
          <p:nvPr>
            <p:custDataLst>
              <p:tags r:id="rId5"/>
            </p:custDataLst>
          </p:nvPr>
        </p:nvSpPr>
        <p:spPr>
          <a:xfrm>
            <a:off x="903383" y="2343149"/>
            <a:ext cx="5706737" cy="1453243"/>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63</a:t>
            </a:fld>
            <a:endParaRPr lang="fr-CA" sz="800" dirty="0"/>
          </a:p>
        </p:txBody>
      </p:sp>
    </p:spTree>
    <p:custDataLst>
      <p:tags r:id="rId2"/>
    </p:custDataLst>
    <p:extLst>
      <p:ext uri="{BB962C8B-B14F-4D97-AF65-F5344CB8AC3E}">
        <p14:creationId xmlns:p14="http://schemas.microsoft.com/office/powerpoint/2010/main" val="29235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a:r>
            <a:br>
              <a:rPr lang="fr-CA" dirty="0" smtClean="0"/>
            </a:br>
            <a:r>
              <a:rPr lang="fr-CA" dirty="0" smtClean="0"/>
              <a:t>La </a:t>
            </a:r>
            <a:r>
              <a:rPr lang="fr-CA" dirty="0"/>
              <a:t>réponse est </a:t>
            </a:r>
            <a:r>
              <a:rPr lang="fr-CA" dirty="0" smtClean="0"/>
              <a:t>B</a:t>
            </a:r>
            <a:r>
              <a:rPr lang="fr-CA" dirty="0"/>
              <a:t/>
            </a:r>
            <a:br>
              <a:rPr lang="fr-CA" dirty="0"/>
            </a:br>
            <a:endParaRPr lang="fr-CA" dirty="0"/>
          </a:p>
        </p:txBody>
      </p:sp>
      <p:sp>
        <p:nvSpPr>
          <p:cNvPr id="3" name="Espace réservé du contenu 2"/>
          <p:cNvSpPr>
            <a:spLocks noGrp="1"/>
          </p:cNvSpPr>
          <p:nvPr>
            <p:ph idx="1"/>
          </p:nvPr>
        </p:nvSpPr>
        <p:spPr>
          <a:xfrm>
            <a:off x="457200" y="849854"/>
            <a:ext cx="8229600" cy="3558634"/>
          </a:xfrm>
        </p:spPr>
        <p:txBody>
          <a:bodyPr/>
          <a:lstStyle/>
          <a:p>
            <a:pPr marL="0" indent="0">
              <a:buNone/>
            </a:pPr>
            <a:endParaRPr lang="fr-CA" sz="2000" dirty="0" smtClean="0"/>
          </a:p>
          <a:p>
            <a:pPr marL="0" indent="0">
              <a:buNone/>
            </a:pPr>
            <a:r>
              <a:rPr lang="fr-CA" sz="2000" dirty="0" smtClean="0"/>
              <a:t>Si </a:t>
            </a:r>
            <a:r>
              <a:rPr lang="fr-CA" sz="2000" dirty="0"/>
              <a:t>vous avez </a:t>
            </a:r>
            <a:r>
              <a:rPr lang="fr-CA" sz="2000" dirty="0" smtClean="0"/>
              <a:t>plus de 4 diarrhées par jour:</a:t>
            </a:r>
            <a:endParaRPr lang="fr-CA" sz="2000" dirty="0"/>
          </a:p>
          <a:p>
            <a:r>
              <a:rPr lang="fr-CA" sz="2000" b="1" dirty="0" smtClean="0">
                <a:solidFill>
                  <a:schemeClr val="accent4"/>
                </a:solidFill>
              </a:rPr>
              <a:t>Prévenez votre pharmacien, médecin ou infirmière.</a:t>
            </a:r>
          </a:p>
          <a:p>
            <a:r>
              <a:rPr lang="fr-CA" sz="2000" dirty="0" smtClean="0"/>
              <a:t>Buvez 8 à 10 </a:t>
            </a:r>
            <a:r>
              <a:rPr lang="fr-CA" sz="2000" dirty="0"/>
              <a:t>verres de liquide par jour (</a:t>
            </a:r>
            <a:r>
              <a:rPr lang="fr-CA" sz="2000" dirty="0" err="1" smtClean="0"/>
              <a:t>Gastrolyte</a:t>
            </a:r>
            <a:r>
              <a:rPr lang="fr-CA" sz="2000" dirty="0" smtClean="0"/>
              <a:t>, </a:t>
            </a:r>
            <a:r>
              <a:rPr lang="fr-CA" sz="2000" dirty="0" err="1" smtClean="0"/>
              <a:t>Pedialyte</a:t>
            </a:r>
            <a:r>
              <a:rPr lang="fr-CA" sz="2000" dirty="0" smtClean="0"/>
              <a:t>, bouillon clair). </a:t>
            </a:r>
            <a:endParaRPr lang="fr-CA" sz="2000" dirty="0"/>
          </a:p>
          <a:p>
            <a:r>
              <a:rPr lang="fr-CA" sz="2000" dirty="0" smtClean="0"/>
              <a:t>Suivez </a:t>
            </a:r>
            <a:r>
              <a:rPr lang="fr-CA" sz="2000" dirty="0"/>
              <a:t>le régime </a:t>
            </a:r>
            <a:r>
              <a:rPr lang="fr-CA" sz="2000" dirty="0" smtClean="0"/>
              <a:t>BRAT : Banane, </a:t>
            </a:r>
            <a:r>
              <a:rPr lang="fr-CA" sz="2000" dirty="0"/>
              <a:t>Riz blanc, compote de pommes (Apple sauce) et </a:t>
            </a:r>
            <a:r>
              <a:rPr lang="fr-CA" sz="2000" dirty="0" smtClean="0"/>
              <a:t>pain grillé (Toast). </a:t>
            </a:r>
            <a:endParaRPr lang="fr-CA" sz="2000" dirty="0"/>
          </a:p>
          <a:p>
            <a:r>
              <a:rPr lang="fr-CA" sz="2000" dirty="0" smtClean="0"/>
              <a:t>Mangez moins d’aliments riches en fibres, contenant de </a:t>
            </a:r>
            <a:r>
              <a:rPr lang="fr-CA" sz="2000" dirty="0"/>
              <a:t>la caféine </a:t>
            </a:r>
            <a:r>
              <a:rPr lang="fr-CA" sz="2000" dirty="0" smtClean="0"/>
              <a:t>ou des aliments </a:t>
            </a:r>
            <a:r>
              <a:rPr lang="fr-CA" sz="2000" dirty="0"/>
              <a:t>gras comme les </a:t>
            </a:r>
            <a:r>
              <a:rPr lang="fr-CA" sz="2000" dirty="0" smtClean="0"/>
              <a:t>fritures.</a:t>
            </a:r>
            <a:endParaRPr lang="fr-CA" sz="2000"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64</a:t>
            </a:fld>
            <a:endParaRPr lang="fr-CA" sz="800" dirty="0"/>
          </a:p>
        </p:txBody>
      </p:sp>
    </p:spTree>
    <p:extLst>
      <p:ext uri="{BB962C8B-B14F-4D97-AF65-F5344CB8AC3E}">
        <p14:creationId xmlns:p14="http://schemas.microsoft.com/office/powerpoint/2010/main" val="1373631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08000"/>
            <a:ext cx="8229600" cy="959556"/>
          </a:xfrm>
        </p:spPr>
        <p:txBody>
          <a:bodyPr/>
          <a:lstStyle/>
          <a:p>
            <a:pPr marL="514350" indent="-514350" algn="l">
              <a:buFont typeface="+mj-lt"/>
              <a:buAutoNum type="arabicPeriod" startAt="34"/>
            </a:pPr>
            <a:r>
              <a:rPr lang="fr-CA" sz="2800" dirty="0"/>
              <a:t>C’est une belle journée ensoleillée, je prévois passer la journée à l’extérieur!</a:t>
            </a:r>
            <a:br>
              <a:rPr lang="fr-CA" sz="2800" dirty="0"/>
            </a:br>
            <a:endParaRPr lang="fr-CA" sz="2800" dirty="0"/>
          </a:p>
        </p:txBody>
      </p:sp>
      <p:sp>
        <p:nvSpPr>
          <p:cNvPr id="3" name="TPAnswers"/>
          <p:cNvSpPr>
            <a:spLocks noGrp="1"/>
          </p:cNvSpPr>
          <p:nvPr>
            <p:ph type="body" idx="1"/>
            <p:custDataLst>
              <p:tags r:id="rId3"/>
            </p:custDataLst>
          </p:nvPr>
        </p:nvSpPr>
        <p:spPr>
          <a:xfrm>
            <a:off x="457200" y="1600200"/>
            <a:ext cx="6115050" cy="3208338"/>
          </a:xfrm>
        </p:spPr>
        <p:txBody>
          <a:bodyPr>
            <a:normAutofit/>
          </a:bodyPr>
          <a:lstStyle/>
          <a:p>
            <a:pPr marL="514350" indent="-514350">
              <a:buFont typeface="+mj-lt"/>
              <a:buAutoNum type="alphaUcPeriod"/>
            </a:pPr>
            <a:r>
              <a:rPr lang="fr-CA" sz="2400" dirty="0"/>
              <a:t>J’apporte de l’eau pour rester </a:t>
            </a:r>
            <a:r>
              <a:rPr lang="fr-CA" sz="2400" dirty="0" smtClean="0"/>
              <a:t>hydraté.</a:t>
            </a:r>
            <a:endParaRPr lang="fr-CA" sz="2400" dirty="0"/>
          </a:p>
          <a:p>
            <a:pPr marL="514350" indent="-514350">
              <a:buFont typeface="+mj-lt"/>
              <a:buAutoNum type="alphaUcPeriod"/>
            </a:pPr>
            <a:r>
              <a:rPr lang="fr-CA" sz="2400" dirty="0"/>
              <a:t>Je me protège du soleil en portant un chapeau, des vêtements longs et un écran solaire (FPS 30 ou plus</a:t>
            </a:r>
            <a:r>
              <a:rPr lang="fr-CA" sz="2400" dirty="0" smtClean="0"/>
              <a:t>).</a:t>
            </a:r>
            <a:endParaRPr lang="fr-CA" sz="2400" dirty="0"/>
          </a:p>
          <a:p>
            <a:pPr marL="514350" indent="-514350">
              <a:buFont typeface="+mj-lt"/>
              <a:buAutoNum type="alphaUcPeriod"/>
            </a:pPr>
            <a:r>
              <a:rPr lang="fr-CA" sz="2400" dirty="0"/>
              <a:t>Je porte des vêtements amples en coton et des chaussures </a:t>
            </a:r>
            <a:r>
              <a:rPr lang="fr-CA" sz="2400" dirty="0" smtClean="0"/>
              <a:t>confortables.</a:t>
            </a:r>
          </a:p>
          <a:p>
            <a:pPr marL="514350" indent="-514350">
              <a:buFont typeface="+mj-lt"/>
              <a:buAutoNum type="alphaUcPeriod"/>
            </a:pPr>
            <a:r>
              <a:rPr lang="fr-CA" sz="2400" dirty="0" smtClean="0"/>
              <a:t>Toutes ces réponses.</a:t>
            </a:r>
            <a:endParaRPr lang="fr-CA"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980346124"/>
              </p:ext>
            </p:extLst>
          </p:nvPr>
        </p:nvGraphicFramePr>
        <p:xfrm>
          <a:off x="5722053" y="1300167"/>
          <a:ext cx="3783215" cy="3194715"/>
        </p:xfrm>
        <a:graphic>
          <a:graphicData uri="http://schemas.openxmlformats.org/presentationml/2006/ole">
            <mc:AlternateContent xmlns:mc="http://schemas.openxmlformats.org/markup-compatibility/2006">
              <mc:Choice xmlns:v="urn:schemas-microsoft-com:vml" Requires="v">
                <p:oleObj spid="_x0000_s32945" name="Chart" r:id="rId8" imgW="4571997" imgH="3857692" progId="MSGraph.Chart.8">
                  <p:embed followColorScheme="full"/>
                </p:oleObj>
              </mc:Choice>
              <mc:Fallback>
                <p:oleObj name="Chart" r:id="rId8" imgW="4571997" imgH="3857692" progId="MSGraph.Chart.8">
                  <p:embed followColorScheme="full"/>
                  <p:pic>
                    <p:nvPicPr>
                      <p:cNvPr id="0" name=""/>
                      <p:cNvPicPr/>
                      <p:nvPr/>
                    </p:nvPicPr>
                    <p:blipFill>
                      <a:blip r:embed="rId9"/>
                      <a:stretch>
                        <a:fillRect/>
                      </a:stretch>
                    </p:blipFill>
                    <p:spPr>
                      <a:xfrm>
                        <a:off x="5722053" y="1300167"/>
                        <a:ext cx="3783215" cy="3194715"/>
                      </a:xfrm>
                      <a:prstGeom prst="rect">
                        <a:avLst/>
                      </a:prstGeom>
                    </p:spPr>
                  </p:pic>
                </p:oleObj>
              </mc:Fallback>
            </mc:AlternateContent>
          </a:graphicData>
        </a:graphic>
      </p:graphicFrame>
      <p:sp>
        <p:nvSpPr>
          <p:cNvPr id="5" name="CAI1"/>
          <p:cNvSpPr/>
          <p:nvPr>
            <p:custDataLst>
              <p:tags r:id="rId5"/>
            </p:custDataLst>
          </p:nvPr>
        </p:nvSpPr>
        <p:spPr>
          <a:xfrm>
            <a:off x="1037590" y="4047418"/>
            <a:ext cx="3332226" cy="469392"/>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65</a:t>
            </a:fld>
            <a:endParaRPr lang="fr-CA" sz="800" dirty="0"/>
          </a:p>
        </p:txBody>
      </p:sp>
    </p:spTree>
    <p:custDataLst>
      <p:tags r:id="rId2"/>
    </p:custDataLst>
    <p:extLst>
      <p:ext uri="{BB962C8B-B14F-4D97-AF65-F5344CB8AC3E}">
        <p14:creationId xmlns:p14="http://schemas.microsoft.com/office/powerpoint/2010/main" val="4035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dirty="0" smtClean="0"/>
              <a:t>Toutes ces réponses sont bonnes!</a:t>
            </a:r>
            <a:endParaRPr lang="fr-CA" sz="2800" dirty="0"/>
          </a:p>
        </p:txBody>
      </p:sp>
      <p:sp>
        <p:nvSpPr>
          <p:cNvPr id="3" name="Espace réservé du contenu 2"/>
          <p:cNvSpPr>
            <a:spLocks noGrp="1"/>
          </p:cNvSpPr>
          <p:nvPr>
            <p:ph idx="1"/>
          </p:nvPr>
        </p:nvSpPr>
        <p:spPr/>
        <p:txBody>
          <a:bodyPr/>
          <a:lstStyle/>
          <a:p>
            <a:pPr marL="0" indent="0">
              <a:buNone/>
            </a:pPr>
            <a:r>
              <a:rPr lang="fr-CA" sz="1800" dirty="0" smtClean="0"/>
              <a:t>Le </a:t>
            </a:r>
            <a:r>
              <a:rPr lang="fr-CA" sz="1800" dirty="0"/>
              <a:t>médicament contre le cancer peut causer des changements au niveau de la peau. Il augmente le risque de coups de </a:t>
            </a:r>
            <a:r>
              <a:rPr lang="fr-CA" sz="1800" dirty="0" smtClean="0"/>
              <a:t>soleil</a:t>
            </a:r>
            <a:r>
              <a:rPr lang="fr-CA" sz="1800" dirty="0"/>
              <a:t>.</a:t>
            </a:r>
          </a:p>
          <a:p>
            <a:r>
              <a:rPr lang="fr-CA" sz="1800" dirty="0" smtClean="0"/>
              <a:t>Protégez-vous en </a:t>
            </a:r>
            <a:r>
              <a:rPr lang="fr-CA" sz="1800" dirty="0"/>
              <a:t>portant un chapeau, des vêtements longs et un écran solaire (FPS </a:t>
            </a:r>
            <a:r>
              <a:rPr lang="fr-CA" sz="1800" dirty="0" smtClean="0"/>
              <a:t>30 </a:t>
            </a:r>
            <a:r>
              <a:rPr lang="fr-CA" sz="1800" dirty="0"/>
              <a:t>ou plus</a:t>
            </a:r>
            <a:r>
              <a:rPr lang="fr-CA" sz="1800" dirty="0" smtClean="0"/>
              <a:t>).</a:t>
            </a:r>
            <a:endParaRPr lang="fr-CA" sz="1800" dirty="0"/>
          </a:p>
          <a:p>
            <a:r>
              <a:rPr lang="fr-CA" sz="1800" dirty="0"/>
              <a:t>P</a:t>
            </a:r>
            <a:r>
              <a:rPr lang="fr-CA" sz="1800" dirty="0" smtClean="0"/>
              <a:t>ortez </a:t>
            </a:r>
            <a:r>
              <a:rPr lang="fr-CA" sz="1800" dirty="0"/>
              <a:t>des vêtements amples en coton et des chaussures confortables pour ne pas irriter la peau. </a:t>
            </a:r>
          </a:p>
          <a:p>
            <a:r>
              <a:rPr lang="fr-CA" sz="1800" dirty="0" smtClean="0"/>
              <a:t>Demeurez </a:t>
            </a:r>
            <a:r>
              <a:rPr lang="fr-CA" sz="1800" dirty="0"/>
              <a:t>bien hydraté en buvant 8 à 10 verres de liquide par jour et en utilisant un savon doux et </a:t>
            </a:r>
            <a:r>
              <a:rPr lang="fr-CA" sz="1800" dirty="0" smtClean="0"/>
              <a:t>une crème </a:t>
            </a:r>
            <a:r>
              <a:rPr lang="fr-CA" sz="1800" dirty="0"/>
              <a:t>hydratante non parfumés et </a:t>
            </a:r>
            <a:r>
              <a:rPr lang="fr-CA" sz="1800" dirty="0" smtClean="0"/>
              <a:t>hypoallergéniques.</a:t>
            </a:r>
            <a:endParaRPr lang="fr-CA" sz="1800"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66</a:t>
            </a:fld>
            <a:endParaRPr lang="fr-CA" sz="800" dirty="0"/>
          </a:p>
        </p:txBody>
      </p:sp>
    </p:spTree>
    <p:extLst>
      <p:ext uri="{BB962C8B-B14F-4D97-AF65-F5344CB8AC3E}">
        <p14:creationId xmlns:p14="http://schemas.microsoft.com/office/powerpoint/2010/main" val="3434544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98310"/>
            <a:ext cx="8229600" cy="880534"/>
          </a:xfrm>
        </p:spPr>
        <p:txBody>
          <a:bodyPr/>
          <a:lstStyle/>
          <a:p>
            <a:pPr marL="514350" indent="-514350" algn="l">
              <a:buFont typeface="+mj-lt"/>
              <a:buAutoNum type="arabicPeriod" startAt="35"/>
            </a:pPr>
            <a:r>
              <a:rPr lang="fr-CA" dirty="0"/>
              <a:t>Le dessous de mes pieds est douloureux, j’ai de la difficulté à marcher…</a:t>
            </a:r>
          </a:p>
        </p:txBody>
      </p:sp>
      <p:sp>
        <p:nvSpPr>
          <p:cNvPr id="3" name="TPAnswers"/>
          <p:cNvSpPr>
            <a:spLocks noGrp="1"/>
          </p:cNvSpPr>
          <p:nvPr>
            <p:ph type="body" idx="1"/>
            <p:custDataLst>
              <p:tags r:id="rId3"/>
            </p:custDataLst>
          </p:nvPr>
        </p:nvSpPr>
        <p:spPr>
          <a:xfrm>
            <a:off x="457200" y="1998132"/>
            <a:ext cx="6035040" cy="2810405"/>
          </a:xfrm>
        </p:spPr>
        <p:txBody>
          <a:bodyPr>
            <a:normAutofit/>
          </a:bodyPr>
          <a:lstStyle/>
          <a:p>
            <a:pPr marL="514350" indent="-514350">
              <a:buFont typeface="+mj-lt"/>
              <a:buAutoNum type="alphaUcPeriod"/>
            </a:pPr>
            <a:r>
              <a:rPr lang="fr-CA" dirty="0"/>
              <a:t>Je mets de la crème et j’attends mon prochain rendez-vous pour en parler avec mon médecin.</a:t>
            </a:r>
          </a:p>
          <a:p>
            <a:pPr marL="514350" indent="-514350">
              <a:buFont typeface="+mj-lt"/>
              <a:buAutoNum type="alphaUcPeriod"/>
            </a:pPr>
            <a:r>
              <a:rPr lang="fr-CA" dirty="0"/>
              <a:t>J’appelle tout de suite mon médecin, mon infirmière ou mon </a:t>
            </a:r>
            <a:r>
              <a:rPr lang="fr-CA" dirty="0" smtClean="0"/>
              <a:t>pharmacien.</a:t>
            </a:r>
            <a:endParaRPr lang="fr-CA"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550635536"/>
              </p:ext>
            </p:extLst>
          </p:nvPr>
        </p:nvGraphicFramePr>
        <p:xfrm>
          <a:off x="6037244" y="1370038"/>
          <a:ext cx="3650812" cy="3082908"/>
        </p:xfrm>
        <a:graphic>
          <a:graphicData uri="http://schemas.openxmlformats.org/presentationml/2006/ole">
            <mc:AlternateContent xmlns:mc="http://schemas.openxmlformats.org/markup-compatibility/2006">
              <mc:Choice xmlns:v="urn:schemas-microsoft-com:vml" Requires="v">
                <p:oleObj spid="_x0000_s33968" name="Chart" r:id="rId8" imgW="4571997" imgH="3857692" progId="MSGraph.Chart.8">
                  <p:embed followColorScheme="full"/>
                </p:oleObj>
              </mc:Choice>
              <mc:Fallback>
                <p:oleObj name="Chart" r:id="rId8" imgW="4571997" imgH="3857692" progId="MSGraph.Chart.8">
                  <p:embed followColorScheme="full"/>
                  <p:pic>
                    <p:nvPicPr>
                      <p:cNvPr id="0" name=""/>
                      <p:cNvPicPr/>
                      <p:nvPr/>
                    </p:nvPicPr>
                    <p:blipFill>
                      <a:blip r:embed="rId9"/>
                      <a:stretch>
                        <a:fillRect/>
                      </a:stretch>
                    </p:blipFill>
                    <p:spPr>
                      <a:xfrm>
                        <a:off x="6037244" y="1370038"/>
                        <a:ext cx="3650812" cy="3082908"/>
                      </a:xfrm>
                      <a:prstGeom prst="rect">
                        <a:avLst/>
                      </a:prstGeom>
                    </p:spPr>
                  </p:pic>
                </p:oleObj>
              </mc:Fallback>
            </mc:AlternateContent>
          </a:graphicData>
        </a:graphic>
      </p:graphicFrame>
      <p:sp>
        <p:nvSpPr>
          <p:cNvPr id="5" name="CAI1"/>
          <p:cNvSpPr/>
          <p:nvPr>
            <p:custDataLst>
              <p:tags r:id="rId5"/>
            </p:custDataLst>
          </p:nvPr>
        </p:nvSpPr>
        <p:spPr>
          <a:xfrm>
            <a:off x="1037590" y="3429000"/>
            <a:ext cx="5111750" cy="1451610"/>
          </a:xfrm>
          <a:prstGeom prst="roundRect">
            <a:avLst/>
          </a:prstGeom>
          <a:noFill/>
          <a:ln w="25400" cap="flat" cmpd="sng" algn="ctr">
            <a:solidFill>
              <a:schemeClr val="accent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67</a:t>
            </a:fld>
            <a:endParaRPr lang="fr-CA" sz="800" dirty="0"/>
          </a:p>
        </p:txBody>
      </p:sp>
    </p:spTree>
    <p:custDataLst>
      <p:tags r:id="rId2"/>
    </p:custDataLst>
    <p:extLst>
      <p:ext uri="{BB962C8B-B14F-4D97-AF65-F5344CB8AC3E}">
        <p14:creationId xmlns:p14="http://schemas.microsoft.com/office/powerpoint/2010/main" val="18051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réponse est B</a:t>
            </a:r>
            <a:endParaRPr lang="fr-CA" dirty="0"/>
          </a:p>
        </p:txBody>
      </p:sp>
      <p:sp>
        <p:nvSpPr>
          <p:cNvPr id="3" name="Espace réservé du contenu 2"/>
          <p:cNvSpPr>
            <a:spLocks noGrp="1"/>
          </p:cNvSpPr>
          <p:nvPr>
            <p:ph idx="1"/>
          </p:nvPr>
        </p:nvSpPr>
        <p:spPr>
          <a:xfrm>
            <a:off x="457200" y="1266410"/>
            <a:ext cx="8229600" cy="3208338"/>
          </a:xfrm>
        </p:spPr>
        <p:txBody>
          <a:bodyPr/>
          <a:lstStyle/>
          <a:p>
            <a:pPr marL="0" indent="0">
              <a:buNone/>
            </a:pPr>
            <a:r>
              <a:rPr lang="fr-CA" dirty="0" smtClean="0"/>
              <a:t>Vous devez appeler votre médecin, votre infirmière ou votre pharmacien si:</a:t>
            </a:r>
          </a:p>
          <a:p>
            <a:pPr lvl="1">
              <a:buFont typeface="Arial" panose="020B0604020202020204" pitchFamily="34" charset="0"/>
              <a:buChar char="•"/>
            </a:pPr>
            <a:r>
              <a:rPr lang="fr-CA" dirty="0"/>
              <a:t>L</a:t>
            </a:r>
            <a:r>
              <a:rPr lang="fr-CA" dirty="0" smtClean="0"/>
              <a:t>’intérieur de vos mains et le dessous de vos pieds deviennent rouges et douloureux. </a:t>
            </a:r>
          </a:p>
          <a:p>
            <a:pPr lvl="1">
              <a:buFont typeface="Arial" panose="020B0604020202020204" pitchFamily="34" charset="0"/>
              <a:buChar char="•"/>
            </a:pPr>
            <a:r>
              <a:rPr lang="fr-CA" dirty="0" smtClean="0"/>
              <a:t>Vous avez de la difficulté à faire vos activités quotidiennes à cause de vos problèmes de peau (marcher, écrire, attacher vos lacets ou vos boutons).</a:t>
            </a:r>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68</a:t>
            </a:fld>
            <a:endParaRPr lang="fr-CA" sz="800" dirty="0"/>
          </a:p>
        </p:txBody>
      </p:sp>
    </p:spTree>
    <p:extLst>
      <p:ext uri="{BB962C8B-B14F-4D97-AF65-F5344CB8AC3E}">
        <p14:creationId xmlns:p14="http://schemas.microsoft.com/office/powerpoint/2010/main" val="25073071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2579"/>
            <a:ext cx="8229600" cy="903642"/>
          </a:xfrm>
        </p:spPr>
        <p:txBody>
          <a:bodyPr/>
          <a:lstStyle/>
          <a:p>
            <a:r>
              <a:rPr lang="en-CA" sz="4000" dirty="0" smtClean="0"/>
              <a:t/>
            </a:r>
            <a:br>
              <a:rPr lang="en-CA" sz="4000" dirty="0" smtClean="0"/>
            </a:br>
            <a:r>
              <a:rPr lang="en-CA" sz="3600" dirty="0" smtClean="0"/>
              <a:t>Bloc </a:t>
            </a:r>
            <a:r>
              <a:rPr lang="en-CA" sz="3600" dirty="0"/>
              <a:t>4</a:t>
            </a:r>
            <a:r>
              <a:rPr lang="en-CA" sz="4000" dirty="0"/>
              <a:t/>
            </a:r>
            <a:br>
              <a:rPr lang="en-CA" sz="4000" dirty="0"/>
            </a:br>
            <a:endParaRPr lang="fr-CA" sz="4000" dirty="0"/>
          </a:p>
        </p:txBody>
      </p:sp>
      <p:sp>
        <p:nvSpPr>
          <p:cNvPr id="3" name="Espace réservé du contenu 2"/>
          <p:cNvSpPr>
            <a:spLocks noGrp="1"/>
          </p:cNvSpPr>
          <p:nvPr>
            <p:ph idx="1"/>
          </p:nvPr>
        </p:nvSpPr>
        <p:spPr>
          <a:xfrm>
            <a:off x="457200" y="1914860"/>
            <a:ext cx="8229600" cy="2493627"/>
          </a:xfrm>
        </p:spPr>
        <p:txBody>
          <a:bodyPr/>
          <a:lstStyle/>
          <a:p>
            <a:pPr marL="0" indent="0" algn="ctr">
              <a:buNone/>
            </a:pPr>
            <a:endParaRPr lang="fr-CA" dirty="0" smtClean="0"/>
          </a:p>
          <a:p>
            <a:pPr marL="0" indent="0" algn="ctr">
              <a:buNone/>
            </a:pPr>
            <a:r>
              <a:rPr lang="fr-CA" dirty="0" smtClean="0"/>
              <a:t>Présentation </a:t>
            </a:r>
            <a:r>
              <a:rPr lang="fr-CA" dirty="0"/>
              <a:t>des membres de l’équipe en </a:t>
            </a:r>
            <a:r>
              <a:rPr lang="fr-CA" dirty="0" smtClean="0"/>
              <a:t>cancérologie</a:t>
            </a:r>
            <a:endParaRPr lang="fr-CA" dirty="0"/>
          </a:p>
          <a:p>
            <a:endParaRPr lang="fr-CA" dirty="0"/>
          </a:p>
        </p:txBody>
      </p:sp>
      <p:sp>
        <p:nvSpPr>
          <p:cNvPr id="4"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69</a:t>
            </a:fld>
            <a:endParaRPr lang="fr-CA" sz="800" dirty="0"/>
          </a:p>
        </p:txBody>
      </p:sp>
    </p:spTree>
    <p:extLst>
      <p:ext uri="{BB962C8B-B14F-4D97-AF65-F5344CB8AC3E}">
        <p14:creationId xmlns:p14="http://schemas.microsoft.com/office/powerpoint/2010/main" val="26531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359377"/>
            <a:ext cx="8229600" cy="214489"/>
          </a:xfrm>
        </p:spPr>
        <p:txBody>
          <a:bodyPr/>
          <a:lstStyle/>
          <a:p>
            <a:pPr marL="514350" indent="-514350" algn="l">
              <a:buFont typeface="+mj-lt"/>
              <a:buAutoNum type="arabicPeriod" startAt="4"/>
            </a:pPr>
            <a:r>
              <a:rPr lang="fr-CA" dirty="0" smtClean="0"/>
              <a:t>Je sais comment manipuler de façon sécuritaire ma thérapie orale contre le cancer qui peut être cytotoxique.</a:t>
            </a:r>
            <a:br>
              <a:rPr lang="fr-CA" dirty="0" smtClean="0"/>
            </a:br>
            <a:r>
              <a:rPr lang="fr-CA" dirty="0" smtClean="0"/>
              <a:t/>
            </a:r>
            <a:br>
              <a:rPr lang="fr-CA" dirty="0" smtClean="0"/>
            </a:br>
            <a:r>
              <a:rPr lang="fr-CA" dirty="0" smtClean="0"/>
              <a:t/>
            </a:r>
            <a:br>
              <a:rPr lang="fr-CA" dirty="0" smtClean="0"/>
            </a:br>
            <a:r>
              <a:rPr lang="fr-CA" dirty="0" smtClean="0"/>
              <a:t/>
            </a:r>
            <a:br>
              <a:rPr lang="fr-CA" dirty="0" smtClean="0"/>
            </a:br>
            <a:r>
              <a:rPr lang="fr-CA" dirty="0" smtClean="0"/>
              <a:t/>
            </a:r>
            <a:br>
              <a:rPr lang="fr-CA" dirty="0" smtClean="0"/>
            </a:br>
            <a:endParaRPr lang="fr-CA" dirty="0"/>
          </a:p>
        </p:txBody>
      </p:sp>
      <p:sp>
        <p:nvSpPr>
          <p:cNvPr id="3" name="TPAnswers"/>
          <p:cNvSpPr>
            <a:spLocks noGrp="1"/>
          </p:cNvSpPr>
          <p:nvPr>
            <p:ph type="body" idx="1"/>
            <p:custDataLst>
              <p:tags r:id="rId3"/>
            </p:custDataLst>
          </p:nvPr>
        </p:nvSpPr>
        <p:spPr>
          <a:xfrm>
            <a:off x="-4269036" y="1534098"/>
            <a:ext cx="4114800" cy="3208338"/>
          </a:xfrm>
        </p:spPr>
        <p:txBody>
          <a:bodyPr>
            <a:normAutofit/>
          </a:bodyPr>
          <a:lstStyle/>
          <a:p>
            <a:pPr marL="514350" indent="-514350">
              <a:spcAft>
                <a:spcPts val="0"/>
              </a:spcAft>
              <a:buAutoNum type="arabicPeriod"/>
            </a:pPr>
            <a:r>
              <a:rPr lang="en-CA" sz="3200" dirty="0" smtClean="0"/>
              <a:t>1</a:t>
            </a:r>
          </a:p>
          <a:p>
            <a:pPr marL="514350" indent="-514350">
              <a:spcAft>
                <a:spcPts val="0"/>
              </a:spcAft>
              <a:buAutoNum type="arabicPeriod"/>
            </a:pPr>
            <a:r>
              <a:rPr lang="en-CA" sz="3200" dirty="0" smtClean="0"/>
              <a:t>2</a:t>
            </a:r>
          </a:p>
          <a:p>
            <a:pPr marL="514350" indent="-514350">
              <a:spcAft>
                <a:spcPts val="0"/>
              </a:spcAft>
              <a:buAutoNum type="arabicPeriod"/>
            </a:pPr>
            <a:r>
              <a:rPr lang="en-CA" sz="3200" dirty="0" smtClean="0"/>
              <a:t>3</a:t>
            </a:r>
          </a:p>
          <a:p>
            <a:pPr marL="514350" indent="-514350">
              <a:spcAft>
                <a:spcPts val="0"/>
              </a:spcAft>
              <a:buAutoNum type="arabicPeriod"/>
            </a:pPr>
            <a:r>
              <a:rPr lang="en-CA" sz="3200" dirty="0" smtClean="0"/>
              <a:t>4</a:t>
            </a:r>
          </a:p>
          <a:p>
            <a:pPr marL="514350" indent="-514350">
              <a:spcAft>
                <a:spcPts val="0"/>
              </a:spcAft>
              <a:buAutoNum type="arabicPeriod"/>
            </a:pPr>
            <a:r>
              <a:rPr lang="en-CA" sz="3200" dirty="0" smtClean="0"/>
              <a:t>5</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295807270"/>
              </p:ext>
            </p:extLst>
          </p:nvPr>
        </p:nvGraphicFramePr>
        <p:xfrm>
          <a:off x="9817714" y="993021"/>
          <a:ext cx="4572000" cy="3860800"/>
        </p:xfrm>
        <a:graphic>
          <a:graphicData uri="http://schemas.openxmlformats.org/presentationml/2006/ole">
            <mc:AlternateContent xmlns:mc="http://schemas.openxmlformats.org/markup-compatibility/2006">
              <mc:Choice xmlns:v="urn:schemas-microsoft-com:vml" Requires="v">
                <p:oleObj spid="_x0000_s2233"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817714" y="993021"/>
                        <a:ext cx="4572000" cy="3860800"/>
                      </a:xfrm>
                      <a:prstGeom prst="rect">
                        <a:avLst/>
                      </a:prstGeom>
                    </p:spPr>
                  </p:pic>
                </p:oleObj>
              </mc:Fallback>
            </mc:AlternateContent>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186886621"/>
              </p:ext>
            </p:extLst>
          </p:nvPr>
        </p:nvGraphicFramePr>
        <p:xfrm>
          <a:off x="282223" y="2704817"/>
          <a:ext cx="8624710" cy="1291449"/>
        </p:xfrm>
        <a:graphic>
          <a:graphicData uri="http://schemas.openxmlformats.org/drawingml/2006/table">
            <a:tbl>
              <a:tblPr firstRow="1" bandRow="1">
                <a:tableStyleId>{5C22544A-7EE6-4342-B048-85BDC9FD1C3A}</a:tableStyleId>
              </a:tblPr>
              <a:tblGrid>
                <a:gridCol w="1724942"/>
                <a:gridCol w="1724942"/>
                <a:gridCol w="1724942"/>
                <a:gridCol w="1724942"/>
                <a:gridCol w="1724942"/>
              </a:tblGrid>
              <a:tr h="1291449">
                <a:tc>
                  <a:txBody>
                    <a:bodyPr/>
                    <a:lstStyle/>
                    <a:p>
                      <a:pPr algn="ctr"/>
                      <a:r>
                        <a:rPr lang="en-CA" sz="2400" dirty="0" smtClean="0"/>
                        <a:t>1</a:t>
                      </a:r>
                    </a:p>
                    <a:p>
                      <a:pPr algn="ctr"/>
                      <a:endParaRPr lang="en-CA" dirty="0" smtClean="0"/>
                    </a:p>
                    <a:p>
                      <a:pPr algn="ctr"/>
                      <a:r>
                        <a:rPr lang="en-CA" dirty="0" smtClean="0"/>
                        <a:t>Pas du tout</a:t>
                      </a:r>
                    </a:p>
                    <a:p>
                      <a:pPr algn="ctr"/>
                      <a:endParaRPr lang="fr-CA" dirty="0"/>
                    </a:p>
                  </a:txBody>
                  <a:tcPr>
                    <a:solidFill>
                      <a:schemeClr val="accent6"/>
                    </a:solidFill>
                  </a:tcPr>
                </a:tc>
                <a:tc>
                  <a:txBody>
                    <a:bodyPr/>
                    <a:lstStyle/>
                    <a:p>
                      <a:pPr algn="ctr"/>
                      <a:r>
                        <a:rPr lang="en-CA" sz="2400" dirty="0" smtClean="0"/>
                        <a:t>2</a:t>
                      </a:r>
                    </a:p>
                  </a:txBody>
                  <a:tcPr>
                    <a:solidFill>
                      <a:schemeClr val="accent6"/>
                    </a:solidFill>
                  </a:tcPr>
                </a:tc>
                <a:tc>
                  <a:txBody>
                    <a:bodyPr/>
                    <a:lstStyle/>
                    <a:p>
                      <a:pPr algn="ctr"/>
                      <a:r>
                        <a:rPr lang="en-CA" sz="2400" dirty="0" smtClean="0"/>
                        <a:t>3</a:t>
                      </a:r>
                    </a:p>
                    <a:p>
                      <a:pPr algn="ctr"/>
                      <a:endParaRPr lang="en-CA" dirty="0" smtClean="0"/>
                    </a:p>
                    <a:p>
                      <a:pPr algn="ctr"/>
                      <a:r>
                        <a:rPr lang="en-CA" dirty="0" err="1" smtClean="0"/>
                        <a:t>Moyennement</a:t>
                      </a:r>
                      <a:r>
                        <a:rPr lang="en-CA" dirty="0" smtClean="0"/>
                        <a:t> </a:t>
                      </a:r>
                      <a:endParaRPr lang="fr-CA" dirty="0"/>
                    </a:p>
                  </a:txBody>
                  <a:tcPr>
                    <a:solidFill>
                      <a:schemeClr val="accent6"/>
                    </a:solidFill>
                  </a:tcPr>
                </a:tc>
                <a:tc>
                  <a:txBody>
                    <a:bodyPr/>
                    <a:lstStyle/>
                    <a:p>
                      <a:pPr algn="ctr"/>
                      <a:r>
                        <a:rPr lang="en-CA" sz="2400" dirty="0" smtClean="0"/>
                        <a:t>4</a:t>
                      </a:r>
                      <a:endParaRPr lang="fr-CA" sz="2400" dirty="0"/>
                    </a:p>
                  </a:txBody>
                  <a:tcPr>
                    <a:solidFill>
                      <a:schemeClr val="accent6"/>
                    </a:solidFill>
                  </a:tcPr>
                </a:tc>
                <a:tc>
                  <a:txBody>
                    <a:bodyPr/>
                    <a:lstStyle/>
                    <a:p>
                      <a:pPr algn="ctr"/>
                      <a:r>
                        <a:rPr lang="en-CA" sz="2400" dirty="0" smtClean="0"/>
                        <a:t>5</a:t>
                      </a:r>
                    </a:p>
                    <a:p>
                      <a:pPr algn="ctr"/>
                      <a:endParaRPr lang="en-CA" dirty="0" smtClean="0"/>
                    </a:p>
                    <a:p>
                      <a:pPr algn="ctr"/>
                      <a:r>
                        <a:rPr lang="en-CA" dirty="0" smtClean="0"/>
                        <a:t>Tout à fait</a:t>
                      </a:r>
                      <a:endParaRPr lang="fr-CA" dirty="0"/>
                    </a:p>
                  </a:txBody>
                  <a:tcPr>
                    <a:solidFill>
                      <a:schemeClr val="accent6"/>
                    </a:solidFill>
                  </a:tcPr>
                </a:tc>
              </a:tr>
            </a:tbl>
          </a:graphicData>
        </a:graphic>
      </p:graphicFrame>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a:t>
            </a:fld>
            <a:endParaRPr lang="fr-CA" sz="800" dirty="0"/>
          </a:p>
        </p:txBody>
      </p:sp>
    </p:spTree>
    <p:custDataLst>
      <p:tags r:id="rId2"/>
    </p:custDataLst>
    <p:extLst>
      <p:ext uri="{BB962C8B-B14F-4D97-AF65-F5344CB8AC3E}">
        <p14:creationId xmlns:p14="http://schemas.microsoft.com/office/powerpoint/2010/main" val="387343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41867"/>
            <a:ext cx="8229600" cy="2156177"/>
          </a:xfrm>
        </p:spPr>
        <p:txBody>
          <a:bodyPr/>
          <a:lstStyle/>
          <a:p>
            <a:pPr marL="514350" indent="-514350" algn="l">
              <a:buFont typeface="+mj-lt"/>
              <a:buAutoNum type="arabicPeriod" startAt="36"/>
            </a:pPr>
            <a:r>
              <a:rPr lang="fr-CA" dirty="0"/>
              <a:t>Les explications données dans la </a:t>
            </a:r>
            <a:r>
              <a:rPr lang="fr-CA" dirty="0" smtClean="0"/>
              <a:t>vidéo </a:t>
            </a:r>
            <a:r>
              <a:rPr lang="fr-CA" dirty="0"/>
              <a:t>sur la présentation des membres de l’équipe en cancérologie étaient claires et faciles à comprendre</a:t>
            </a:r>
            <a:r>
              <a:rPr lang="fr-CA" dirty="0" smtClean="0"/>
              <a:t>.</a:t>
            </a:r>
            <a:br>
              <a:rPr lang="fr-CA" dirty="0" smtClean="0"/>
            </a:br>
            <a:endParaRPr lang="fr-CA" dirty="0"/>
          </a:p>
        </p:txBody>
      </p:sp>
      <p:sp>
        <p:nvSpPr>
          <p:cNvPr id="3" name="TPAnswers"/>
          <p:cNvSpPr>
            <a:spLocks noGrp="1"/>
          </p:cNvSpPr>
          <p:nvPr>
            <p:ph type="body" idx="1"/>
            <p:custDataLst>
              <p:tags r:id="rId3"/>
            </p:custDataLst>
          </p:nvPr>
        </p:nvSpPr>
        <p:spPr>
          <a:xfrm>
            <a:off x="-4963886" y="1935162"/>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095627166"/>
              </p:ext>
            </p:extLst>
          </p:nvPr>
        </p:nvGraphicFramePr>
        <p:xfrm>
          <a:off x="11180234" y="1452034"/>
          <a:ext cx="4572000" cy="3860800"/>
        </p:xfrm>
        <a:graphic>
          <a:graphicData uri="http://schemas.openxmlformats.org/presentationml/2006/ole">
            <mc:AlternateContent xmlns:mc="http://schemas.openxmlformats.org/markup-compatibility/2006">
              <mc:Choice xmlns:v="urn:schemas-microsoft-com:vml" Requires="v">
                <p:oleObj spid="_x0000_s34994"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11180234" y="1452034"/>
                        <a:ext cx="4572000" cy="3860800"/>
                      </a:xfrm>
                      <a:prstGeom prst="rect">
                        <a:avLst/>
                      </a:prstGeom>
                    </p:spPr>
                  </p:pic>
                </p:oleObj>
              </mc:Fallback>
            </mc:AlternateContent>
          </a:graphicData>
        </a:graphic>
      </p:graphicFrame>
      <p:pic>
        <p:nvPicPr>
          <p:cNvPr id="348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935111"/>
            <a:ext cx="8609013" cy="116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70</a:t>
            </a:fld>
            <a:endParaRPr lang="fr-CA" sz="800" dirty="0"/>
          </a:p>
        </p:txBody>
      </p:sp>
    </p:spTree>
    <p:custDataLst>
      <p:tags r:id="rId2"/>
    </p:custDataLst>
    <p:extLst>
      <p:ext uri="{BB962C8B-B14F-4D97-AF65-F5344CB8AC3E}">
        <p14:creationId xmlns:p14="http://schemas.microsoft.com/office/powerpoint/2010/main" val="12374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4852"/>
            <a:ext cx="8229600" cy="3711388"/>
          </a:xfrm>
        </p:spPr>
        <p:txBody>
          <a:bodyPr/>
          <a:lstStyle/>
          <a:p>
            <a:r>
              <a:rPr lang="fr-CA" dirty="0" smtClean="0"/>
              <a:t/>
            </a:r>
            <a:br>
              <a:rPr lang="fr-CA" dirty="0" smtClean="0"/>
            </a:br>
            <a:r>
              <a:rPr lang="fr-CA" dirty="0" smtClean="0"/>
              <a:t>SUITE </a:t>
            </a:r>
            <a:r>
              <a:rPr lang="fr-CA" dirty="0"/>
              <a:t>À LA SÉANCE D’APPRENTISSAGE, NOUS AIMERIONS </a:t>
            </a:r>
            <a:r>
              <a:rPr lang="fr-CA" dirty="0" smtClean="0"/>
              <a:t>QUE VOUS RÉPONDIEZ AUX QUESTIONS SUIVANTES.</a:t>
            </a:r>
            <a:r>
              <a:rPr lang="fr-CA" dirty="0"/>
              <a:t/>
            </a:r>
            <a:br>
              <a:rPr lang="fr-CA" dirty="0"/>
            </a:br>
            <a:endParaRPr lang="fr-CA" dirty="0"/>
          </a:p>
        </p:txBody>
      </p:sp>
      <p:sp>
        <p:nvSpPr>
          <p:cNvPr id="3"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71</a:t>
            </a:fld>
            <a:endParaRPr lang="fr-CA" sz="800" dirty="0"/>
          </a:p>
        </p:txBody>
      </p:sp>
    </p:spTree>
    <p:extLst>
      <p:ext uri="{BB962C8B-B14F-4D97-AF65-F5344CB8AC3E}">
        <p14:creationId xmlns:p14="http://schemas.microsoft.com/office/powerpoint/2010/main" val="3711234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2626606"/>
          </a:xfrm>
        </p:spPr>
        <p:txBody>
          <a:bodyPr/>
          <a:lstStyle/>
          <a:p>
            <a:pPr marL="514350" indent="-514350" algn="l">
              <a:buFont typeface="+mj-lt"/>
              <a:buAutoNum type="arabicPeriod" startAt="37"/>
            </a:pPr>
            <a:r>
              <a:rPr lang="fr-CA" dirty="0">
                <a:ea typeface="ＭＳ Ｐゴシック" pitchFamily="-84" charset="-128"/>
              </a:rPr>
              <a:t>Je sais comment manipuler de façon sécuritaire ma thérapie orale contre le cancer </a:t>
            </a:r>
            <a:r>
              <a:rPr lang="fr-CA" dirty="0">
                <a:solidFill>
                  <a:schemeClr val="accent4"/>
                </a:solidFill>
                <a:ea typeface="ＭＳ Ｐゴシック" pitchFamily="-84" charset="-128"/>
              </a:rPr>
              <a:t>qui peut être </a:t>
            </a:r>
            <a:r>
              <a:rPr lang="fr-CA" dirty="0" smtClean="0">
                <a:solidFill>
                  <a:schemeClr val="accent4"/>
                </a:solidFill>
                <a:ea typeface="ＭＳ Ｐゴシック" pitchFamily="-84" charset="-128"/>
              </a:rPr>
              <a:t>cytotoxique.</a:t>
            </a:r>
            <a:r>
              <a:rPr lang="fr-CA" sz="2800" dirty="0" smtClean="0">
                <a:solidFill>
                  <a:srgbClr val="FF0000"/>
                </a:solidFill>
                <a:ea typeface="ＭＳ Ｐゴシック" pitchFamily="-84" charset="-128"/>
              </a:rPr>
              <a:t/>
            </a:r>
            <a:br>
              <a:rPr lang="fr-CA" sz="2800" dirty="0" smtClean="0">
                <a:solidFill>
                  <a:srgbClr val="FF0000"/>
                </a:solidFill>
                <a:ea typeface="ＭＳ Ｐゴシック" pitchFamily="-84" charset="-128"/>
              </a:rPr>
            </a:br>
            <a:endParaRPr lang="fr-CA" dirty="0"/>
          </a:p>
        </p:txBody>
      </p:sp>
      <p:sp>
        <p:nvSpPr>
          <p:cNvPr id="3" name="TPAnswers"/>
          <p:cNvSpPr>
            <a:spLocks noGrp="1"/>
          </p:cNvSpPr>
          <p:nvPr>
            <p:ph type="body" idx="1"/>
            <p:custDataLst>
              <p:tags r:id="rId3"/>
            </p:custDataLst>
          </p:nvPr>
        </p:nvSpPr>
        <p:spPr>
          <a:xfrm>
            <a:off x="-3606800" y="2009422"/>
            <a:ext cx="3268133" cy="2370138"/>
          </a:xfrm>
        </p:spPr>
        <p:txBody>
          <a:bodyPr>
            <a:normAutofit fontScale="92500" lnSpcReduction="20000"/>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778374282"/>
              </p:ext>
            </p:extLst>
          </p:nvPr>
        </p:nvGraphicFramePr>
        <p:xfrm>
          <a:off x="10251320" y="1135944"/>
          <a:ext cx="4572000" cy="3860800"/>
        </p:xfrm>
        <a:graphic>
          <a:graphicData uri="http://schemas.openxmlformats.org/presentationml/2006/ole">
            <mc:AlternateContent xmlns:mc="http://schemas.openxmlformats.org/markup-compatibility/2006">
              <mc:Choice xmlns:v="urn:schemas-microsoft-com:vml" Requires="v">
                <p:oleObj spid="_x0000_s36019"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10251320" y="1135944"/>
                        <a:ext cx="4572000" cy="3860800"/>
                      </a:xfrm>
                      <a:prstGeom prst="rect">
                        <a:avLst/>
                      </a:prstGeom>
                    </p:spPr>
                  </p:pic>
                </p:oleObj>
              </mc:Fallback>
            </mc:AlternateContent>
          </a:graphicData>
        </a:graphic>
      </p:graphicFrame>
      <p:pic>
        <p:nvPicPr>
          <p:cNvPr id="3584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699" y="2970919"/>
            <a:ext cx="8609013" cy="117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72</a:t>
            </a:fld>
            <a:endParaRPr lang="fr-CA" sz="800" dirty="0"/>
          </a:p>
        </p:txBody>
      </p:sp>
    </p:spTree>
    <p:custDataLst>
      <p:tags r:id="rId2"/>
    </p:custDataLst>
    <p:extLst>
      <p:ext uri="{BB962C8B-B14F-4D97-AF65-F5344CB8AC3E}">
        <p14:creationId xmlns:p14="http://schemas.microsoft.com/office/powerpoint/2010/main" val="41657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2355674"/>
          </a:xfrm>
        </p:spPr>
        <p:txBody>
          <a:bodyPr/>
          <a:lstStyle/>
          <a:p>
            <a:pPr marL="514350" indent="-514350" algn="l">
              <a:buFont typeface="+mj-lt"/>
              <a:buAutoNum type="arabicPeriod" startAt="38"/>
            </a:pPr>
            <a:r>
              <a:rPr lang="fr-CA" dirty="0"/>
              <a:t>Je sais comment me protéger et protéger mon entourage </a:t>
            </a:r>
            <a:r>
              <a:rPr lang="fr-CA" dirty="0" smtClean="0">
                <a:solidFill>
                  <a:schemeClr val="accent4"/>
                </a:solidFill>
              </a:rPr>
              <a:t>lors de la prise </a:t>
            </a:r>
            <a:r>
              <a:rPr lang="fr-CA" dirty="0"/>
              <a:t>de mon traitement à domicile</a:t>
            </a:r>
            <a:r>
              <a:rPr lang="fr-CA" dirty="0" smtClean="0"/>
              <a:t>.</a:t>
            </a:r>
            <a:br>
              <a:rPr lang="fr-CA" dirty="0" smtClean="0"/>
            </a:br>
            <a:endParaRPr lang="fr-CA" dirty="0"/>
          </a:p>
        </p:txBody>
      </p:sp>
      <p:sp>
        <p:nvSpPr>
          <p:cNvPr id="3" name="TPAnswers"/>
          <p:cNvSpPr>
            <a:spLocks noGrp="1"/>
          </p:cNvSpPr>
          <p:nvPr>
            <p:ph type="body" idx="1"/>
            <p:custDataLst>
              <p:tags r:id="rId3"/>
            </p:custDataLst>
          </p:nvPr>
        </p:nvSpPr>
        <p:spPr>
          <a:xfrm>
            <a:off x="-4882444" y="1935162"/>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78161016"/>
              </p:ext>
            </p:extLst>
          </p:nvPr>
        </p:nvGraphicFramePr>
        <p:xfrm>
          <a:off x="9461500" y="1935843"/>
          <a:ext cx="4572000" cy="3860800"/>
        </p:xfrm>
        <a:graphic>
          <a:graphicData uri="http://schemas.openxmlformats.org/presentationml/2006/ole">
            <mc:AlternateContent xmlns:mc="http://schemas.openxmlformats.org/markup-compatibility/2006">
              <mc:Choice xmlns:v="urn:schemas-microsoft-com:vml" Requires="v">
                <p:oleObj spid="_x0000_s37042"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461500" y="1935843"/>
                        <a:ext cx="4572000" cy="3860800"/>
                      </a:xfrm>
                      <a:prstGeom prst="rect">
                        <a:avLst/>
                      </a:prstGeom>
                    </p:spPr>
                  </p:pic>
                </p:oleObj>
              </mc:Fallback>
            </mc:AlternateContent>
          </a:graphicData>
        </a:graphic>
      </p:graphicFrame>
      <p:pic>
        <p:nvPicPr>
          <p:cNvPr id="3686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699" y="3027363"/>
            <a:ext cx="8609013" cy="11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73</a:t>
            </a:fld>
            <a:endParaRPr lang="fr-CA" sz="800" dirty="0"/>
          </a:p>
        </p:txBody>
      </p:sp>
    </p:spTree>
    <p:custDataLst>
      <p:tags r:id="rId2"/>
    </p:custDataLst>
    <p:extLst>
      <p:ext uri="{BB962C8B-B14F-4D97-AF65-F5344CB8AC3E}">
        <p14:creationId xmlns:p14="http://schemas.microsoft.com/office/powerpoint/2010/main" val="28187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19289"/>
            <a:ext cx="8229600" cy="2246489"/>
          </a:xfrm>
        </p:spPr>
        <p:txBody>
          <a:bodyPr/>
          <a:lstStyle/>
          <a:p>
            <a:pPr marL="514350" indent="-514350" algn="l">
              <a:buFont typeface="+mj-lt"/>
              <a:buAutoNum type="arabicPeriod" startAt="39"/>
            </a:pPr>
            <a:r>
              <a:rPr lang="fr-CA" dirty="0"/>
              <a:t>Je connais l’importance de prendre le bon nombre de comprimés, au bon moment de la journée et de la bonne façon</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577645" y="2051756"/>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600537024"/>
              </p:ext>
            </p:extLst>
          </p:nvPr>
        </p:nvGraphicFramePr>
        <p:xfrm>
          <a:off x="12599005" y="2059214"/>
          <a:ext cx="4572000" cy="3860800"/>
        </p:xfrm>
        <a:graphic>
          <a:graphicData uri="http://schemas.openxmlformats.org/presentationml/2006/ole">
            <mc:AlternateContent xmlns:mc="http://schemas.openxmlformats.org/markup-compatibility/2006">
              <mc:Choice xmlns:v="urn:schemas-microsoft-com:vml" Requires="v">
                <p:oleObj spid="_x0000_s38064"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12599005" y="2059214"/>
                        <a:ext cx="4572000" cy="3860800"/>
                      </a:xfrm>
                      <a:prstGeom prst="rect">
                        <a:avLst/>
                      </a:prstGeom>
                    </p:spPr>
                  </p:pic>
                </p:oleObj>
              </mc:Fallback>
            </mc:AlternateContent>
          </a:graphicData>
        </a:graphic>
      </p:graphicFrame>
      <p:pic>
        <p:nvPicPr>
          <p:cNvPr id="3789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878" y="2993496"/>
            <a:ext cx="8516056" cy="117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74</a:t>
            </a:fld>
            <a:endParaRPr lang="fr-CA" sz="800" dirty="0"/>
          </a:p>
        </p:txBody>
      </p:sp>
    </p:spTree>
    <p:custDataLst>
      <p:tags r:id="rId2"/>
    </p:custDataLst>
    <p:extLst>
      <p:ext uri="{BB962C8B-B14F-4D97-AF65-F5344CB8AC3E}">
        <p14:creationId xmlns:p14="http://schemas.microsoft.com/office/powerpoint/2010/main" val="30778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2344385"/>
          </a:xfrm>
        </p:spPr>
        <p:txBody>
          <a:bodyPr/>
          <a:lstStyle/>
          <a:p>
            <a:pPr marL="514350" indent="-514350" algn="l">
              <a:buFont typeface="+mj-lt"/>
              <a:buAutoNum type="arabicPeriod" startAt="40"/>
            </a:pPr>
            <a:r>
              <a:rPr lang="fr-CA" dirty="0"/>
              <a:t>Je sais reconnaître les effets secondaires de mon traitement et je sais quoi faire s’ils se manifestent</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792133" y="1634067"/>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37181095"/>
              </p:ext>
            </p:extLst>
          </p:nvPr>
        </p:nvGraphicFramePr>
        <p:xfrm>
          <a:off x="9818108" y="1103288"/>
          <a:ext cx="4572000" cy="3860800"/>
        </p:xfrm>
        <a:graphic>
          <a:graphicData uri="http://schemas.openxmlformats.org/presentationml/2006/ole">
            <mc:AlternateContent xmlns:mc="http://schemas.openxmlformats.org/markup-compatibility/2006">
              <mc:Choice xmlns:v="urn:schemas-microsoft-com:vml" Requires="v">
                <p:oleObj spid="_x0000_s39088"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818108" y="1103288"/>
                        <a:ext cx="4572000" cy="3860800"/>
                      </a:xfrm>
                      <a:prstGeom prst="rect">
                        <a:avLst/>
                      </a:prstGeom>
                    </p:spPr>
                  </p:pic>
                </p:oleObj>
              </mc:Fallback>
            </mc:AlternateContent>
          </a:graphicData>
        </a:graphic>
      </p:graphicFrame>
      <p:pic>
        <p:nvPicPr>
          <p:cNvPr id="389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3014133"/>
            <a:ext cx="8609013" cy="120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75</a:t>
            </a:fld>
            <a:endParaRPr lang="fr-CA" sz="800" dirty="0"/>
          </a:p>
        </p:txBody>
      </p:sp>
    </p:spTree>
    <p:custDataLst>
      <p:tags r:id="rId2"/>
    </p:custDataLst>
    <p:extLst>
      <p:ext uri="{BB962C8B-B14F-4D97-AF65-F5344CB8AC3E}">
        <p14:creationId xmlns:p14="http://schemas.microsoft.com/office/powerpoint/2010/main" val="330129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825095"/>
          </a:xfrm>
        </p:spPr>
        <p:txBody>
          <a:bodyPr/>
          <a:lstStyle/>
          <a:p>
            <a:pPr marL="514350" indent="-514350" algn="l">
              <a:buFont typeface="+mj-lt"/>
              <a:buAutoNum type="arabicPeriod" startAt="41"/>
            </a:pPr>
            <a:r>
              <a:rPr lang="fr-CA" dirty="0"/>
              <a:t>Cette formation m’a apporté de nouvelles informations </a:t>
            </a:r>
            <a:r>
              <a:rPr lang="fr-CA" dirty="0" smtClean="0"/>
              <a:t>utiles.</a:t>
            </a:r>
            <a:br>
              <a:rPr lang="fr-CA" dirty="0" smtClean="0"/>
            </a:br>
            <a:endParaRPr lang="fr-CA" dirty="0"/>
          </a:p>
        </p:txBody>
      </p:sp>
      <p:sp>
        <p:nvSpPr>
          <p:cNvPr id="3" name="TPAnswers"/>
          <p:cNvSpPr>
            <a:spLocks noGrp="1"/>
          </p:cNvSpPr>
          <p:nvPr>
            <p:ph type="body" idx="1"/>
            <p:custDataLst>
              <p:tags r:id="rId3"/>
            </p:custDataLst>
          </p:nvPr>
        </p:nvSpPr>
        <p:spPr>
          <a:xfrm>
            <a:off x="-4667956" y="1935162"/>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56108659"/>
              </p:ext>
            </p:extLst>
          </p:nvPr>
        </p:nvGraphicFramePr>
        <p:xfrm>
          <a:off x="9888059" y="1282700"/>
          <a:ext cx="4572000" cy="3860800"/>
        </p:xfrm>
        <a:graphic>
          <a:graphicData uri="http://schemas.openxmlformats.org/presentationml/2006/ole">
            <mc:AlternateContent xmlns:mc="http://schemas.openxmlformats.org/markup-compatibility/2006">
              <mc:Choice xmlns:v="urn:schemas-microsoft-com:vml" Requires="v">
                <p:oleObj spid="_x0000_s40113"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888059" y="1282700"/>
                        <a:ext cx="4572000" cy="3860800"/>
                      </a:xfrm>
                      <a:prstGeom prst="rect">
                        <a:avLst/>
                      </a:prstGeom>
                    </p:spPr>
                  </p:pic>
                </p:oleObj>
              </mc:Fallback>
            </mc:AlternateContent>
          </a:graphicData>
        </a:graphic>
      </p:graphicFrame>
      <p:pic>
        <p:nvPicPr>
          <p:cNvPr id="3994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912533"/>
            <a:ext cx="8609013" cy="111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76</a:t>
            </a:fld>
            <a:endParaRPr lang="fr-CA" sz="800" dirty="0"/>
          </a:p>
        </p:txBody>
      </p:sp>
    </p:spTree>
    <p:custDataLst>
      <p:tags r:id="rId2"/>
    </p:custDataLst>
    <p:extLst>
      <p:ext uri="{BB962C8B-B14F-4D97-AF65-F5344CB8AC3E}">
        <p14:creationId xmlns:p14="http://schemas.microsoft.com/office/powerpoint/2010/main" val="4648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85421"/>
            <a:ext cx="8229600" cy="2630311"/>
          </a:xfrm>
        </p:spPr>
        <p:txBody>
          <a:bodyPr/>
          <a:lstStyle/>
          <a:p>
            <a:pPr marL="514350" indent="-514350" algn="l">
              <a:buFont typeface="+mj-lt"/>
              <a:buAutoNum type="arabicPeriod" startAt="42"/>
            </a:pPr>
            <a:r>
              <a:rPr lang="fr-CA" dirty="0"/>
              <a:t>J’ai apprécié les moments où l’infirmière nous posait des questions et nous faisait pratiquer ce que nous avons appris dans la vidéo </a:t>
            </a:r>
            <a:r>
              <a:rPr lang="fr-CA" sz="2400" dirty="0"/>
              <a:t>(ouvrir les contenants, manipuler les médicaments</a:t>
            </a:r>
            <a:r>
              <a:rPr lang="fr-CA" sz="2400" dirty="0" smtClean="0"/>
              <a:t>).</a:t>
            </a:r>
            <a:r>
              <a:rPr lang="fr-CA" dirty="0" smtClean="0"/>
              <a:t/>
            </a:r>
            <a:br>
              <a:rPr lang="fr-CA" dirty="0" smtClean="0"/>
            </a:br>
            <a:endParaRPr lang="fr-CA" dirty="0"/>
          </a:p>
        </p:txBody>
      </p:sp>
      <p:sp>
        <p:nvSpPr>
          <p:cNvPr id="3" name="TPAnswers"/>
          <p:cNvSpPr>
            <a:spLocks noGrp="1"/>
          </p:cNvSpPr>
          <p:nvPr>
            <p:ph type="body" idx="1"/>
            <p:custDataLst>
              <p:tags r:id="rId3"/>
            </p:custDataLst>
          </p:nvPr>
        </p:nvSpPr>
        <p:spPr>
          <a:xfrm>
            <a:off x="-4800600" y="1349829"/>
            <a:ext cx="4114800" cy="3208338"/>
          </a:xfrm>
        </p:spPr>
        <p:txBody>
          <a:bodyPr>
            <a:normAutofit/>
          </a:bodyPr>
          <a:lstStyle/>
          <a:p>
            <a:pPr marL="514350" indent="-514350">
              <a:spcAft>
                <a:spcPts val="0"/>
              </a:spcAft>
              <a:buAutoNum type="arabicPeriod"/>
            </a:pPr>
            <a:r>
              <a:rPr lang="fr-CA" sz="3200" dirty="0"/>
              <a:t>1</a:t>
            </a:r>
          </a:p>
          <a:p>
            <a:pPr marL="514350" indent="-514350">
              <a:spcAft>
                <a:spcPts val="0"/>
              </a:spcAft>
              <a:buAutoNum type="arabicPeriod"/>
            </a:pPr>
            <a:r>
              <a:rPr lang="fr-CA" sz="3200" dirty="0"/>
              <a:t>2</a:t>
            </a:r>
          </a:p>
          <a:p>
            <a:pPr marL="514350" indent="-514350">
              <a:spcAft>
                <a:spcPts val="0"/>
              </a:spcAft>
              <a:buAutoNum type="arabicPeriod"/>
            </a:pPr>
            <a:r>
              <a:rPr lang="fr-CA" sz="3200" dirty="0"/>
              <a:t>3</a:t>
            </a:r>
          </a:p>
          <a:p>
            <a:pPr marL="514350" indent="-514350">
              <a:spcAft>
                <a:spcPts val="0"/>
              </a:spcAft>
              <a:buAutoNum type="arabicPeriod"/>
            </a:pPr>
            <a:r>
              <a:rPr lang="fr-CA" sz="3200" dirty="0"/>
              <a:t>4</a:t>
            </a:r>
          </a:p>
          <a:p>
            <a:pPr marL="514350" indent="-514350">
              <a:spcAft>
                <a:spcPts val="0"/>
              </a:spcAft>
              <a:buAutoNum type="arabicPeriod"/>
            </a:pPr>
            <a:r>
              <a:rPr lang="fr-CA" sz="3200" dirty="0" smtClean="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19257097"/>
              </p:ext>
            </p:extLst>
          </p:nvPr>
        </p:nvGraphicFramePr>
        <p:xfrm>
          <a:off x="9746545" y="1440744"/>
          <a:ext cx="4572000" cy="3860800"/>
        </p:xfrm>
        <a:graphic>
          <a:graphicData uri="http://schemas.openxmlformats.org/presentationml/2006/ole">
            <mc:AlternateContent xmlns:mc="http://schemas.openxmlformats.org/markup-compatibility/2006">
              <mc:Choice xmlns:v="urn:schemas-microsoft-com:vml" Requires="v">
                <p:oleObj spid="_x0000_s41137"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9746545" y="1440744"/>
                        <a:ext cx="4572000" cy="3860800"/>
                      </a:xfrm>
                      <a:prstGeom prst="rect">
                        <a:avLst/>
                      </a:prstGeom>
                    </p:spPr>
                  </p:pic>
                </p:oleObj>
              </mc:Fallback>
            </mc:AlternateContent>
          </a:graphicData>
        </a:graphic>
      </p:graphicFrame>
      <p:pic>
        <p:nvPicPr>
          <p:cNvPr id="409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33" y="3104444"/>
            <a:ext cx="8401580" cy="11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77</a:t>
            </a:fld>
            <a:endParaRPr lang="fr-CA" sz="800" dirty="0"/>
          </a:p>
        </p:txBody>
      </p:sp>
    </p:spTree>
    <p:custDataLst>
      <p:tags r:id="rId2"/>
    </p:custDataLst>
    <p:extLst>
      <p:ext uri="{BB962C8B-B14F-4D97-AF65-F5344CB8AC3E}">
        <p14:creationId xmlns:p14="http://schemas.microsoft.com/office/powerpoint/2010/main" val="17920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926695"/>
          </a:xfrm>
        </p:spPr>
        <p:txBody>
          <a:bodyPr/>
          <a:lstStyle/>
          <a:p>
            <a:pPr marL="514350" indent="-514350" algn="l">
              <a:buFont typeface="+mj-lt"/>
              <a:buAutoNum type="arabicPeriod" startAt="43"/>
            </a:pPr>
            <a:r>
              <a:rPr lang="fr-CA" dirty="0"/>
              <a:t>Je sais à qui m’adresser pour obtenir de l’aide ou poser des questions complémentaires</a:t>
            </a:r>
            <a:r>
              <a:rPr lang="fr-CA" dirty="0" smtClean="0"/>
              <a:t>.</a:t>
            </a:r>
            <a:br>
              <a:rPr lang="fr-CA" dirty="0" smtClean="0"/>
            </a:br>
            <a:endParaRPr lang="fr-CA" dirty="0"/>
          </a:p>
        </p:txBody>
      </p:sp>
      <p:sp>
        <p:nvSpPr>
          <p:cNvPr id="3" name="TPAnswers"/>
          <p:cNvSpPr>
            <a:spLocks noGrp="1"/>
          </p:cNvSpPr>
          <p:nvPr>
            <p:ph type="body" idx="1"/>
            <p:custDataLst>
              <p:tags r:id="rId3"/>
            </p:custDataLst>
          </p:nvPr>
        </p:nvSpPr>
        <p:spPr>
          <a:xfrm>
            <a:off x="-5300133" y="2074334"/>
            <a:ext cx="4114800" cy="3208338"/>
          </a:xfrm>
        </p:spPr>
        <p:txBody>
          <a:bodyPr>
            <a:normAutofit/>
          </a:bodyPr>
          <a:lstStyle/>
          <a:p>
            <a:pPr marL="514350" indent="-514350">
              <a:spcAft>
                <a:spcPts val="0"/>
              </a:spcAft>
              <a:buAutoNum type="alphaUcPeriod"/>
            </a:pPr>
            <a:r>
              <a:rPr lang="en-CA" sz="3200" dirty="0"/>
              <a:t>1</a:t>
            </a:r>
          </a:p>
          <a:p>
            <a:pPr marL="514350" indent="-514350">
              <a:spcAft>
                <a:spcPts val="0"/>
              </a:spcAft>
              <a:buAutoNum type="alphaUcPeriod"/>
            </a:pPr>
            <a:r>
              <a:rPr lang="en-CA" sz="3200" dirty="0"/>
              <a:t>2</a:t>
            </a:r>
          </a:p>
          <a:p>
            <a:pPr marL="514350" indent="-514350">
              <a:spcAft>
                <a:spcPts val="0"/>
              </a:spcAft>
              <a:buAutoNum type="alphaUcPeriod"/>
            </a:pPr>
            <a:r>
              <a:rPr lang="en-CA" sz="3200" dirty="0"/>
              <a:t>3</a:t>
            </a:r>
          </a:p>
          <a:p>
            <a:pPr marL="514350" indent="-514350">
              <a:spcAft>
                <a:spcPts val="0"/>
              </a:spcAft>
              <a:buAutoNum type="alphaUcPeriod"/>
            </a:pPr>
            <a:r>
              <a:rPr lang="en-CA" sz="3200" dirty="0"/>
              <a:t>4</a:t>
            </a:r>
          </a:p>
          <a:p>
            <a:pPr marL="514350" indent="-514350">
              <a:spcAft>
                <a:spcPts val="0"/>
              </a:spcAft>
              <a:buAutoNum type="alphaUcPeriod"/>
            </a:pPr>
            <a:r>
              <a:rPr lang="en-CA" sz="3200" dirty="0" smtClean="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873894453"/>
              </p:ext>
            </p:extLst>
          </p:nvPr>
        </p:nvGraphicFramePr>
        <p:xfrm>
          <a:off x="9886043" y="1631042"/>
          <a:ext cx="4572000" cy="3860800"/>
        </p:xfrm>
        <a:graphic>
          <a:graphicData uri="http://schemas.openxmlformats.org/presentationml/2006/ole">
            <mc:AlternateContent xmlns:mc="http://schemas.openxmlformats.org/markup-compatibility/2006">
              <mc:Choice xmlns:v="urn:schemas-microsoft-com:vml" Requires="v">
                <p:oleObj spid="_x0000_s42162" name="Chart" r:id="rId6" imgW="4571997" imgH="3857692" progId="MSGraph.Chart.8">
                  <p:embed followColorScheme="full"/>
                </p:oleObj>
              </mc:Choice>
              <mc:Fallback>
                <p:oleObj name="Chart" r:id="rId6" imgW="4571997" imgH="3857692" progId="MSGraph.Chart.8">
                  <p:embed followColorScheme="full"/>
                  <p:pic>
                    <p:nvPicPr>
                      <p:cNvPr id="0" name=""/>
                      <p:cNvPicPr/>
                      <p:nvPr/>
                    </p:nvPicPr>
                    <p:blipFill>
                      <a:blip r:embed="rId7"/>
                      <a:stretch>
                        <a:fillRect/>
                      </a:stretch>
                    </p:blipFill>
                    <p:spPr>
                      <a:xfrm>
                        <a:off x="9886043" y="1631042"/>
                        <a:ext cx="4572000" cy="3860800"/>
                      </a:xfrm>
                      <a:prstGeom prst="rect">
                        <a:avLst/>
                      </a:prstGeom>
                    </p:spPr>
                  </p:pic>
                </p:oleObj>
              </mc:Fallback>
            </mc:AlternateContent>
          </a:graphicData>
        </a:graphic>
      </p:graphicFrame>
      <p:pic>
        <p:nvPicPr>
          <p:cNvPr id="419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 y="2867378"/>
            <a:ext cx="8609013" cy="117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78</a:t>
            </a:fld>
            <a:endParaRPr lang="fr-CA" sz="800" dirty="0"/>
          </a:p>
        </p:txBody>
      </p:sp>
    </p:spTree>
    <p:custDataLst>
      <p:tags r:id="rId2"/>
    </p:custDataLst>
    <p:extLst>
      <p:ext uri="{BB962C8B-B14F-4D97-AF65-F5344CB8AC3E}">
        <p14:creationId xmlns:p14="http://schemas.microsoft.com/office/powerpoint/2010/main" val="32391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689629"/>
          </a:xfrm>
        </p:spPr>
        <p:txBody>
          <a:bodyPr/>
          <a:lstStyle/>
          <a:p>
            <a:pPr marL="514350" indent="-514350" algn="l">
              <a:buFont typeface="+mj-lt"/>
              <a:buAutoNum type="arabicPeriod" startAt="44"/>
            </a:pPr>
            <a:r>
              <a:rPr lang="fr-CA" dirty="0"/>
              <a:t>Le local où a eu lieu la séance d’apprentissage était approprié</a:t>
            </a:r>
            <a:r>
              <a:rPr lang="fr-CA" dirty="0" smtClean="0"/>
              <a:t>.</a:t>
            </a:r>
            <a:br>
              <a:rPr lang="fr-CA" dirty="0" smtClean="0"/>
            </a:br>
            <a:endParaRPr lang="fr-CA" dirty="0"/>
          </a:p>
        </p:txBody>
      </p:sp>
      <p:sp>
        <p:nvSpPr>
          <p:cNvPr id="3" name="TPAnswers"/>
          <p:cNvSpPr>
            <a:spLocks noGrp="1"/>
          </p:cNvSpPr>
          <p:nvPr>
            <p:ph type="body" idx="1"/>
            <p:custDataLst>
              <p:tags r:id="rId3"/>
            </p:custDataLst>
          </p:nvPr>
        </p:nvSpPr>
        <p:spPr>
          <a:xfrm>
            <a:off x="-4822371" y="2035629"/>
            <a:ext cx="4114800" cy="3208338"/>
          </a:xfrm>
        </p:spPr>
        <p:txBody>
          <a:bodyPr>
            <a:normAutofit/>
          </a:bodyPr>
          <a:lstStyle/>
          <a:p>
            <a:pPr marL="514350" indent="-514350">
              <a:spcAft>
                <a:spcPts val="0"/>
              </a:spcAft>
              <a:buAutoNum type="arabicPeriod"/>
            </a:pPr>
            <a:r>
              <a:rPr lang="fr-CA" sz="3200" dirty="0"/>
              <a:t>1</a:t>
            </a:r>
          </a:p>
          <a:p>
            <a:pPr marL="514350" indent="-514350">
              <a:spcAft>
                <a:spcPts val="0"/>
              </a:spcAft>
              <a:buAutoNum type="arabicPeriod"/>
            </a:pPr>
            <a:r>
              <a:rPr lang="fr-CA" sz="3200" dirty="0"/>
              <a:t>2</a:t>
            </a:r>
          </a:p>
          <a:p>
            <a:pPr marL="514350" indent="-514350">
              <a:spcAft>
                <a:spcPts val="0"/>
              </a:spcAft>
              <a:buAutoNum type="arabicPeriod"/>
            </a:pPr>
            <a:r>
              <a:rPr lang="fr-CA" sz="3200" dirty="0"/>
              <a:t>3</a:t>
            </a:r>
          </a:p>
          <a:p>
            <a:pPr marL="514350" indent="-514350">
              <a:spcAft>
                <a:spcPts val="0"/>
              </a:spcAft>
              <a:buAutoNum type="arabicPeriod"/>
            </a:pPr>
            <a:r>
              <a:rPr lang="fr-CA" sz="3200" dirty="0"/>
              <a:t>4</a:t>
            </a:r>
          </a:p>
          <a:p>
            <a:pPr marL="514350" indent="-514350">
              <a:spcAft>
                <a:spcPts val="0"/>
              </a:spcAft>
              <a:buAutoNum type="arabicPeriod"/>
            </a:pPr>
            <a:r>
              <a:rPr lang="fr-CA" sz="3200" dirty="0" smtClean="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494077457"/>
              </p:ext>
            </p:extLst>
          </p:nvPr>
        </p:nvGraphicFramePr>
        <p:xfrm>
          <a:off x="9893300" y="1508478"/>
          <a:ext cx="4572000" cy="3860800"/>
        </p:xfrm>
        <a:graphic>
          <a:graphicData uri="http://schemas.openxmlformats.org/presentationml/2006/ole">
            <mc:AlternateContent xmlns:mc="http://schemas.openxmlformats.org/markup-compatibility/2006">
              <mc:Choice xmlns:v="urn:schemas-microsoft-com:vml" Requires="v">
                <p:oleObj spid="_x0000_s43186"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893300" y="1508478"/>
                        <a:ext cx="4572000" cy="3860800"/>
                      </a:xfrm>
                      <a:prstGeom prst="rect">
                        <a:avLst/>
                      </a:prstGeom>
                    </p:spPr>
                  </p:pic>
                </p:oleObj>
              </mc:Fallback>
            </mc:AlternateContent>
          </a:graphicData>
        </a:graphic>
      </p:graphicFrame>
      <p:pic>
        <p:nvPicPr>
          <p:cNvPr id="430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733851"/>
            <a:ext cx="860901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79</a:t>
            </a:fld>
            <a:endParaRPr lang="fr-CA" sz="800" dirty="0"/>
          </a:p>
        </p:txBody>
      </p:sp>
    </p:spTree>
    <p:custDataLst>
      <p:tags r:id="rId2"/>
    </p:custDataLst>
    <p:extLst>
      <p:ext uri="{BB962C8B-B14F-4D97-AF65-F5344CB8AC3E}">
        <p14:creationId xmlns:p14="http://schemas.microsoft.com/office/powerpoint/2010/main" val="25802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6405" y="137318"/>
            <a:ext cx="8229600" cy="3094567"/>
          </a:xfrm>
        </p:spPr>
        <p:txBody>
          <a:bodyPr/>
          <a:lstStyle/>
          <a:p>
            <a:pPr marL="514350" indent="-514350" algn="l">
              <a:buFont typeface="+mj-lt"/>
              <a:buAutoNum type="arabicPeriod" startAt="5"/>
            </a:pPr>
            <a:r>
              <a:rPr lang="fr-CA" dirty="0"/>
              <a:t>Je sais comment me protéger et protéger mon entourage lors de la prise de mon traitement à domicile</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555474" y="1776470"/>
            <a:ext cx="4114800" cy="3208338"/>
          </a:xfrm>
        </p:spPr>
        <p:txBody>
          <a:bodyPr>
            <a:normAutofit/>
          </a:bodyPr>
          <a:lstStyle/>
          <a:p>
            <a:pPr marL="514350" indent="-514350">
              <a:spcAft>
                <a:spcPts val="0"/>
              </a:spcAft>
              <a:buAutoNum type="arabicPeriod"/>
            </a:pPr>
            <a:r>
              <a:rPr lang="en-CA" sz="3200" dirty="0" smtClean="0"/>
              <a:t>1</a:t>
            </a:r>
          </a:p>
          <a:p>
            <a:pPr marL="514350" indent="-514350">
              <a:spcAft>
                <a:spcPts val="0"/>
              </a:spcAft>
              <a:buAutoNum type="arabicPeriod"/>
            </a:pPr>
            <a:r>
              <a:rPr lang="en-CA" sz="3200" dirty="0" smtClean="0"/>
              <a:t>2</a:t>
            </a:r>
          </a:p>
          <a:p>
            <a:pPr marL="514350" indent="-514350">
              <a:spcAft>
                <a:spcPts val="0"/>
              </a:spcAft>
              <a:buAutoNum type="arabicPeriod"/>
            </a:pPr>
            <a:r>
              <a:rPr lang="en-CA" sz="3200" dirty="0" smtClean="0"/>
              <a:t>3</a:t>
            </a:r>
          </a:p>
          <a:p>
            <a:pPr marL="514350" indent="-514350">
              <a:spcAft>
                <a:spcPts val="0"/>
              </a:spcAft>
              <a:buAutoNum type="arabicPeriod"/>
            </a:pPr>
            <a:r>
              <a:rPr lang="en-CA" sz="3200" dirty="0" smtClean="0"/>
              <a:t>4</a:t>
            </a:r>
          </a:p>
          <a:p>
            <a:pPr marL="514350" indent="-514350">
              <a:spcAft>
                <a:spcPts val="0"/>
              </a:spcAft>
              <a:buAutoNum type="arabicPeriod"/>
            </a:pPr>
            <a:r>
              <a:rPr lang="en-CA" sz="3200" dirty="0" smtClean="0"/>
              <a:t>5</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12464521"/>
              </p:ext>
            </p:extLst>
          </p:nvPr>
        </p:nvGraphicFramePr>
        <p:xfrm>
          <a:off x="9405563" y="1065473"/>
          <a:ext cx="4572000" cy="3860800"/>
        </p:xfrm>
        <a:graphic>
          <a:graphicData uri="http://schemas.openxmlformats.org/presentationml/2006/ole">
            <mc:AlternateContent xmlns:mc="http://schemas.openxmlformats.org/markup-compatibility/2006">
              <mc:Choice xmlns:v="urn:schemas-microsoft-com:vml" Requires="v">
                <p:oleObj spid="_x0000_s3257"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405563" y="1065473"/>
                        <a:ext cx="4572000" cy="3860800"/>
                      </a:xfrm>
                      <a:prstGeom prst="rect">
                        <a:avLst/>
                      </a:prstGeom>
                    </p:spPr>
                  </p:pic>
                </p:oleObj>
              </mc:Fallback>
            </mc:AlternateContent>
          </a:graphicData>
        </a:graphic>
      </p:graphicFrame>
      <p:pic>
        <p:nvPicPr>
          <p:cNvPr id="308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699" y="3059289"/>
            <a:ext cx="8609013" cy="107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8</a:t>
            </a:fld>
            <a:endParaRPr lang="fr-CA" sz="800" dirty="0"/>
          </a:p>
        </p:txBody>
      </p:sp>
    </p:spTree>
    <p:custDataLst>
      <p:tags r:id="rId2"/>
    </p:custDataLst>
    <p:extLst>
      <p:ext uri="{BB962C8B-B14F-4D97-AF65-F5344CB8AC3E}">
        <p14:creationId xmlns:p14="http://schemas.microsoft.com/office/powerpoint/2010/main" val="30967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3811940"/>
          </a:xfrm>
        </p:spPr>
        <p:txBody>
          <a:bodyPr/>
          <a:lstStyle/>
          <a:p>
            <a:pPr marL="514350" indent="-514350" algn="l">
              <a:buFont typeface="+mj-lt"/>
              <a:buAutoNum type="arabicPeriod" startAt="45"/>
            </a:pPr>
            <a:r>
              <a:rPr lang="fr-CA" dirty="0"/>
              <a:t>Globalement, je </a:t>
            </a:r>
            <a:r>
              <a:rPr lang="fr-CA" dirty="0" smtClean="0"/>
              <a:t>suis:</a:t>
            </a:r>
            <a:br>
              <a:rPr lang="fr-CA" dirty="0" smtClean="0"/>
            </a:br>
            <a:r>
              <a:rPr lang="fr-CA" dirty="0" smtClean="0"/>
              <a:t/>
            </a:r>
            <a:br>
              <a:rPr lang="fr-CA" dirty="0" smtClean="0"/>
            </a:br>
            <a:r>
              <a:rPr lang="fr-CA" dirty="0"/>
              <a:t/>
            </a:r>
            <a:br>
              <a:rPr lang="fr-CA" dirty="0"/>
            </a:br>
            <a:r>
              <a:rPr lang="fr-CA" dirty="0" smtClean="0"/>
              <a:t/>
            </a:r>
            <a:br>
              <a:rPr lang="fr-CA" dirty="0" smtClean="0"/>
            </a:br>
            <a:r>
              <a:rPr lang="fr-CA" dirty="0"/>
              <a:t/>
            </a:r>
            <a:br>
              <a:rPr lang="fr-CA" dirty="0"/>
            </a:br>
            <a:r>
              <a:rPr lang="fr-CA" dirty="0"/>
              <a:t/>
            </a:r>
            <a:br>
              <a:rPr lang="fr-CA" dirty="0"/>
            </a:br>
            <a:r>
              <a:rPr lang="fr-CA" dirty="0" smtClean="0"/>
              <a:t> </a:t>
            </a:r>
            <a:endParaRPr lang="fr-CA" dirty="0"/>
          </a:p>
        </p:txBody>
      </p:sp>
      <p:sp>
        <p:nvSpPr>
          <p:cNvPr id="3" name="TPAnswers"/>
          <p:cNvSpPr>
            <a:spLocks noGrp="1"/>
          </p:cNvSpPr>
          <p:nvPr>
            <p:ph type="body" idx="1"/>
            <p:custDataLst>
              <p:tags r:id="rId3"/>
            </p:custDataLst>
          </p:nvPr>
        </p:nvSpPr>
        <p:spPr>
          <a:xfrm>
            <a:off x="-7524045" y="1588912"/>
            <a:ext cx="6214534" cy="3208338"/>
          </a:xfrm>
        </p:spPr>
        <p:txBody>
          <a:bodyPr>
            <a:normAutofit/>
          </a:bodyPr>
          <a:lstStyle/>
          <a:p>
            <a:pPr marL="514350" indent="-514350" fontAlgn="t">
              <a:buAutoNum type="arabicPeriod"/>
            </a:pPr>
            <a:r>
              <a:rPr lang="fr-CA" sz="3200" dirty="0" smtClean="0"/>
              <a:t>1</a:t>
            </a:r>
            <a:endParaRPr lang="fr-CA" sz="3200" dirty="0"/>
          </a:p>
          <a:p>
            <a:pPr marL="514350" indent="-514350" fontAlgn="t">
              <a:buAutoNum type="arabicPeriod"/>
            </a:pPr>
            <a:r>
              <a:rPr lang="fr-CA" sz="3200" dirty="0"/>
              <a:t>2</a:t>
            </a:r>
          </a:p>
          <a:p>
            <a:pPr marL="514350" indent="-514350" fontAlgn="t">
              <a:buAutoNum type="arabicPeriod"/>
            </a:pPr>
            <a:r>
              <a:rPr lang="fr-CA" sz="3200" dirty="0"/>
              <a:t>3</a:t>
            </a:r>
          </a:p>
          <a:p>
            <a:pPr marL="514350" indent="-514350" fontAlgn="t">
              <a:buAutoNum type="arabicPeriod"/>
            </a:pPr>
            <a:r>
              <a:rPr lang="fr-CA" sz="3200" dirty="0"/>
              <a:t>4</a:t>
            </a:r>
          </a:p>
          <a:p>
            <a:pPr marL="514350" indent="-514350" fontAlgn="t">
              <a:buAutoNum type="arabicPeriod"/>
            </a:pPr>
            <a:r>
              <a:rPr lang="fr-CA" sz="3200" dirty="0" smtClean="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68068717"/>
              </p:ext>
            </p:extLst>
          </p:nvPr>
        </p:nvGraphicFramePr>
        <p:xfrm>
          <a:off x="9557859" y="1282700"/>
          <a:ext cx="4572000" cy="3860800"/>
        </p:xfrm>
        <a:graphic>
          <a:graphicData uri="http://schemas.openxmlformats.org/presentationml/2006/ole">
            <mc:AlternateContent xmlns:mc="http://schemas.openxmlformats.org/markup-compatibility/2006">
              <mc:Choice xmlns:v="urn:schemas-microsoft-com:vml" Requires="v">
                <p:oleObj spid="_x0000_s44208"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9557859" y="1282700"/>
                        <a:ext cx="4572000" cy="3860800"/>
                      </a:xfrm>
                      <a:prstGeom prst="rect">
                        <a:avLst/>
                      </a:prstGeom>
                    </p:spPr>
                  </p:pic>
                </p:oleObj>
              </mc:Fallback>
            </mc:AlternateContent>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11133553"/>
              </p:ext>
            </p:extLst>
          </p:nvPr>
        </p:nvGraphicFramePr>
        <p:xfrm>
          <a:off x="293510" y="2536614"/>
          <a:ext cx="8387646" cy="1280160"/>
        </p:xfrm>
        <a:graphic>
          <a:graphicData uri="http://schemas.openxmlformats.org/drawingml/2006/table">
            <a:tbl>
              <a:tblPr firstRow="1" bandRow="1">
                <a:tableStyleId>{5C22544A-7EE6-4342-B048-85BDC9FD1C3A}</a:tableStyleId>
              </a:tblPr>
              <a:tblGrid>
                <a:gridCol w="1873242"/>
                <a:gridCol w="1488807"/>
                <a:gridCol w="2031674"/>
                <a:gridCol w="1234848"/>
                <a:gridCol w="1759075"/>
              </a:tblGrid>
              <a:tr h="950384">
                <a:tc>
                  <a:txBody>
                    <a:bodyPr/>
                    <a:lstStyle/>
                    <a:p>
                      <a:pPr algn="ctr"/>
                      <a:r>
                        <a:rPr lang="en-CA" sz="2400" dirty="0" smtClean="0"/>
                        <a:t>1</a:t>
                      </a:r>
                    </a:p>
                    <a:p>
                      <a:pPr algn="ctr"/>
                      <a:r>
                        <a:rPr lang="en-CA" dirty="0" err="1" smtClean="0"/>
                        <a:t>Insatisfait</a:t>
                      </a:r>
                      <a:endParaRPr lang="fr-CA" dirty="0"/>
                    </a:p>
                  </a:txBody>
                  <a:tcPr>
                    <a:solidFill>
                      <a:schemeClr val="accent6"/>
                    </a:solidFill>
                  </a:tcPr>
                </a:tc>
                <a:tc>
                  <a:txBody>
                    <a:bodyPr/>
                    <a:lstStyle/>
                    <a:p>
                      <a:pPr algn="ctr"/>
                      <a:r>
                        <a:rPr lang="en-CA" sz="2400" dirty="0" smtClean="0"/>
                        <a:t>2</a:t>
                      </a:r>
                      <a:endParaRPr lang="fr-CA" sz="2400" dirty="0"/>
                    </a:p>
                  </a:txBody>
                  <a:tcPr>
                    <a:solidFill>
                      <a:schemeClr val="accent6"/>
                    </a:solidFill>
                  </a:tcPr>
                </a:tc>
                <a:tc>
                  <a:txBody>
                    <a:bodyPr/>
                    <a:lstStyle/>
                    <a:p>
                      <a:pPr algn="ctr"/>
                      <a:r>
                        <a:rPr lang="en-CA" sz="2400" dirty="0" smtClean="0"/>
                        <a:t>3</a:t>
                      </a:r>
                    </a:p>
                    <a:p>
                      <a:pPr algn="ctr"/>
                      <a:r>
                        <a:rPr lang="en-CA" dirty="0" err="1" smtClean="0"/>
                        <a:t>Moyennement</a:t>
                      </a:r>
                      <a:endParaRPr lang="en-CA" dirty="0" smtClean="0"/>
                    </a:p>
                    <a:p>
                      <a:pPr algn="ctr"/>
                      <a:r>
                        <a:rPr lang="en-CA" dirty="0" err="1" smtClean="0"/>
                        <a:t>satisfait</a:t>
                      </a:r>
                      <a:endParaRPr lang="en-CA" dirty="0" smtClean="0"/>
                    </a:p>
                    <a:p>
                      <a:pPr algn="ctr"/>
                      <a:endParaRPr lang="fr-CA" dirty="0"/>
                    </a:p>
                  </a:txBody>
                  <a:tcPr>
                    <a:solidFill>
                      <a:schemeClr val="accent6"/>
                    </a:solidFill>
                  </a:tcPr>
                </a:tc>
                <a:tc>
                  <a:txBody>
                    <a:bodyPr/>
                    <a:lstStyle/>
                    <a:p>
                      <a:pPr algn="ctr"/>
                      <a:r>
                        <a:rPr lang="en-CA" sz="2400" dirty="0" smtClean="0"/>
                        <a:t>4</a:t>
                      </a:r>
                      <a:endParaRPr lang="fr-CA" sz="2400" dirty="0"/>
                    </a:p>
                  </a:txBody>
                  <a:tcPr>
                    <a:solidFill>
                      <a:schemeClr val="accent6"/>
                    </a:solidFill>
                  </a:tcPr>
                </a:tc>
                <a:tc>
                  <a:txBody>
                    <a:bodyPr/>
                    <a:lstStyle/>
                    <a:p>
                      <a:pPr algn="ctr"/>
                      <a:r>
                        <a:rPr lang="en-CA" sz="2400" dirty="0" smtClean="0"/>
                        <a:t>5</a:t>
                      </a:r>
                    </a:p>
                    <a:p>
                      <a:pPr algn="ctr"/>
                      <a:r>
                        <a:rPr lang="en-CA" dirty="0" err="1" smtClean="0"/>
                        <a:t>Très</a:t>
                      </a:r>
                      <a:r>
                        <a:rPr lang="en-CA" baseline="0" dirty="0" smtClean="0"/>
                        <a:t> </a:t>
                      </a:r>
                      <a:r>
                        <a:rPr lang="en-CA" baseline="0" dirty="0" err="1" smtClean="0"/>
                        <a:t>satisfait</a:t>
                      </a:r>
                      <a:endParaRPr lang="fr-CA" dirty="0"/>
                    </a:p>
                  </a:txBody>
                  <a:tcPr>
                    <a:solidFill>
                      <a:schemeClr val="accent6"/>
                    </a:solidFill>
                  </a:tcPr>
                </a:tc>
              </a:tr>
            </a:tbl>
          </a:graphicData>
        </a:graphic>
      </p:graphicFrame>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80</a:t>
            </a:fld>
            <a:endParaRPr lang="fr-CA" sz="800" dirty="0"/>
          </a:p>
        </p:txBody>
      </p:sp>
    </p:spTree>
    <p:custDataLst>
      <p:tags r:id="rId2"/>
    </p:custDataLst>
    <p:extLst>
      <p:ext uri="{BB962C8B-B14F-4D97-AF65-F5344CB8AC3E}">
        <p14:creationId xmlns:p14="http://schemas.microsoft.com/office/powerpoint/2010/main" val="15837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1555"/>
            <a:ext cx="8229600" cy="2630311"/>
          </a:xfrm>
        </p:spPr>
        <p:txBody>
          <a:bodyPr/>
          <a:lstStyle/>
          <a:p>
            <a:pPr marL="514350" indent="-514350" algn="l">
              <a:buFont typeface="+mj-lt"/>
              <a:buAutoNum type="arabicPeriod" startAt="6"/>
            </a:pPr>
            <a:r>
              <a:rPr lang="fr-CA" dirty="0"/>
              <a:t>Je connais l’importance de prendre le bon nombre de comprimés, au bon moment de la </a:t>
            </a:r>
            <a:r>
              <a:rPr lang="fr-CA" dirty="0" smtClean="0"/>
              <a:t>journée </a:t>
            </a:r>
            <a:r>
              <a:rPr lang="fr-CA" dirty="0"/>
              <a:t>et ce, de la bonne façon</a:t>
            </a:r>
            <a:r>
              <a:rPr lang="fr-CA" dirty="0" smtClean="0"/>
              <a:t>.</a:t>
            </a:r>
            <a:br>
              <a:rPr lang="fr-CA" dirty="0" smtClean="0"/>
            </a:br>
            <a:r>
              <a:rPr lang="fr-CA" dirty="0"/>
              <a:t/>
            </a:r>
            <a:br>
              <a:rPr lang="fr-CA" dirty="0"/>
            </a:br>
            <a:endParaRPr lang="fr-CA" dirty="0"/>
          </a:p>
        </p:txBody>
      </p:sp>
      <p:sp>
        <p:nvSpPr>
          <p:cNvPr id="3" name="TPAnswers"/>
          <p:cNvSpPr>
            <a:spLocks noGrp="1"/>
          </p:cNvSpPr>
          <p:nvPr>
            <p:ph type="body" idx="1"/>
            <p:custDataLst>
              <p:tags r:id="rId3"/>
            </p:custDataLst>
          </p:nvPr>
        </p:nvSpPr>
        <p:spPr>
          <a:xfrm>
            <a:off x="-4643610" y="1787487"/>
            <a:ext cx="4114800" cy="3208338"/>
          </a:xfrm>
        </p:spPr>
        <p:txBody>
          <a:bodyPr>
            <a:normAutofit/>
          </a:bodyPr>
          <a:lstStyle/>
          <a:p>
            <a:pPr marL="514350" indent="-514350">
              <a:spcAft>
                <a:spcPts val="0"/>
              </a:spcAft>
              <a:buAutoNum type="arabicPeriod"/>
            </a:pPr>
            <a:r>
              <a:rPr lang="en-CA" sz="3200" dirty="0"/>
              <a:t>1</a:t>
            </a:r>
          </a:p>
          <a:p>
            <a:pPr marL="514350" indent="-514350">
              <a:spcAft>
                <a:spcPts val="0"/>
              </a:spcAft>
              <a:buAutoNum type="arabicPeriod"/>
            </a:pPr>
            <a:r>
              <a:rPr lang="en-CA" sz="3200" dirty="0"/>
              <a:t>2</a:t>
            </a:r>
          </a:p>
          <a:p>
            <a:pPr marL="514350" indent="-514350">
              <a:spcAft>
                <a:spcPts val="0"/>
              </a:spcAft>
              <a:buAutoNum type="arabicPeriod"/>
            </a:pPr>
            <a:r>
              <a:rPr lang="en-CA" sz="3200" dirty="0"/>
              <a:t>3</a:t>
            </a:r>
          </a:p>
          <a:p>
            <a:pPr marL="514350" indent="-514350">
              <a:spcAft>
                <a:spcPts val="0"/>
              </a:spcAft>
              <a:buAutoNum type="arabicPeriod"/>
            </a:pPr>
            <a:r>
              <a:rPr lang="en-CA" sz="3200" dirty="0" smtClean="0"/>
              <a:t>4</a:t>
            </a:r>
          </a:p>
          <a:p>
            <a:pPr marL="514350" indent="-514350">
              <a:spcAft>
                <a:spcPts val="0"/>
              </a:spcAft>
              <a:buAutoNum type="arabicPeriod"/>
            </a:pPr>
            <a:r>
              <a:rPr lang="en-CA" sz="3200" dirty="0"/>
              <a:t>5</a:t>
            </a:r>
            <a:endParaRPr lang="fr-C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239994273"/>
              </p:ext>
            </p:extLst>
          </p:nvPr>
        </p:nvGraphicFramePr>
        <p:xfrm>
          <a:off x="11418612" y="993542"/>
          <a:ext cx="4572000" cy="3860800"/>
        </p:xfrm>
        <a:graphic>
          <a:graphicData uri="http://schemas.openxmlformats.org/presentationml/2006/ole">
            <mc:AlternateContent xmlns:mc="http://schemas.openxmlformats.org/markup-compatibility/2006">
              <mc:Choice xmlns:v="urn:schemas-microsoft-com:vml" Requires="v">
                <p:oleObj spid="_x0000_s4280" name="Chart" r:id="rId7" imgW="4571997" imgH="3857692" progId="MSGraph.Chart.8">
                  <p:embed followColorScheme="full"/>
                </p:oleObj>
              </mc:Choice>
              <mc:Fallback>
                <p:oleObj name="Chart" r:id="rId7" imgW="4571997" imgH="3857692" progId="MSGraph.Chart.8">
                  <p:embed followColorScheme="full"/>
                  <p:pic>
                    <p:nvPicPr>
                      <p:cNvPr id="0" name=""/>
                      <p:cNvPicPr/>
                      <p:nvPr/>
                    </p:nvPicPr>
                    <p:blipFill>
                      <a:blip r:embed="rId8"/>
                      <a:stretch>
                        <a:fillRect/>
                      </a:stretch>
                    </p:blipFill>
                    <p:spPr>
                      <a:xfrm>
                        <a:off x="11418612" y="993542"/>
                        <a:ext cx="4572000" cy="3860800"/>
                      </a:xfrm>
                      <a:prstGeom prst="rect">
                        <a:avLst/>
                      </a:prstGeom>
                    </p:spPr>
                  </p:pic>
                </p:oleObj>
              </mc:Fallback>
            </mc:AlternateContent>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552709480"/>
              </p:ext>
            </p:extLst>
          </p:nvPr>
        </p:nvGraphicFramePr>
        <p:xfrm>
          <a:off x="203200" y="2822222"/>
          <a:ext cx="8748890" cy="1320799"/>
        </p:xfrm>
        <a:graphic>
          <a:graphicData uri="http://schemas.openxmlformats.org/drawingml/2006/table">
            <a:tbl>
              <a:tblPr firstRow="1" bandRow="1">
                <a:tableStyleId>{5C22544A-7EE6-4342-B048-85BDC9FD1C3A}</a:tableStyleId>
              </a:tblPr>
              <a:tblGrid>
                <a:gridCol w="1749778"/>
                <a:gridCol w="1749778"/>
                <a:gridCol w="1749778"/>
                <a:gridCol w="1749778"/>
                <a:gridCol w="1749778"/>
              </a:tblGrid>
              <a:tr h="1320799">
                <a:tc>
                  <a:txBody>
                    <a:bodyPr/>
                    <a:lstStyle/>
                    <a:p>
                      <a:pPr algn="ctr"/>
                      <a:r>
                        <a:rPr lang="en-CA" sz="2400" dirty="0" smtClean="0"/>
                        <a:t>1</a:t>
                      </a:r>
                    </a:p>
                    <a:p>
                      <a:pPr algn="ctr"/>
                      <a:endParaRPr lang="en-CA" dirty="0" smtClean="0"/>
                    </a:p>
                    <a:p>
                      <a:pPr algn="ctr"/>
                      <a:r>
                        <a:rPr lang="en-CA" dirty="0" smtClean="0"/>
                        <a:t>Pas du tout</a:t>
                      </a:r>
                    </a:p>
                    <a:p>
                      <a:pPr algn="ctr"/>
                      <a:endParaRPr lang="fr-CA" dirty="0"/>
                    </a:p>
                  </a:txBody>
                  <a:tcPr>
                    <a:solidFill>
                      <a:schemeClr val="accent6"/>
                    </a:solidFill>
                  </a:tcPr>
                </a:tc>
                <a:tc>
                  <a:txBody>
                    <a:bodyPr/>
                    <a:lstStyle/>
                    <a:p>
                      <a:pPr algn="ctr"/>
                      <a:r>
                        <a:rPr lang="en-CA" sz="2400" dirty="0" smtClean="0"/>
                        <a:t>2</a:t>
                      </a:r>
                      <a:endParaRPr lang="fr-CA" sz="2400" dirty="0"/>
                    </a:p>
                  </a:txBody>
                  <a:tcPr>
                    <a:solidFill>
                      <a:schemeClr val="accent6"/>
                    </a:solidFill>
                  </a:tcPr>
                </a:tc>
                <a:tc>
                  <a:txBody>
                    <a:bodyPr/>
                    <a:lstStyle/>
                    <a:p>
                      <a:pPr algn="ctr"/>
                      <a:r>
                        <a:rPr lang="en-CA" sz="2400" dirty="0" smtClean="0"/>
                        <a:t>3</a:t>
                      </a:r>
                    </a:p>
                    <a:p>
                      <a:pPr algn="ctr"/>
                      <a:endParaRPr lang="en-CA" dirty="0" smtClean="0"/>
                    </a:p>
                    <a:p>
                      <a:pPr algn="ctr"/>
                      <a:r>
                        <a:rPr lang="en-CA" dirty="0" err="1" smtClean="0"/>
                        <a:t>Moyennement</a:t>
                      </a:r>
                      <a:r>
                        <a:rPr lang="en-CA" dirty="0" smtClean="0"/>
                        <a:t> </a:t>
                      </a:r>
                      <a:endParaRPr lang="fr-CA" dirty="0"/>
                    </a:p>
                  </a:txBody>
                  <a:tcPr>
                    <a:solidFill>
                      <a:schemeClr val="accent6"/>
                    </a:solidFill>
                  </a:tcPr>
                </a:tc>
                <a:tc>
                  <a:txBody>
                    <a:bodyPr/>
                    <a:lstStyle/>
                    <a:p>
                      <a:pPr algn="ctr"/>
                      <a:r>
                        <a:rPr lang="en-CA" sz="2400" dirty="0" smtClean="0"/>
                        <a:t>4</a:t>
                      </a:r>
                      <a:endParaRPr lang="fr-CA" sz="2400" dirty="0"/>
                    </a:p>
                  </a:txBody>
                  <a:tcPr>
                    <a:solidFill>
                      <a:schemeClr val="accent6"/>
                    </a:solidFill>
                  </a:tcPr>
                </a:tc>
                <a:tc>
                  <a:txBody>
                    <a:bodyPr/>
                    <a:lstStyle/>
                    <a:p>
                      <a:pPr algn="ctr"/>
                      <a:r>
                        <a:rPr lang="en-CA" sz="2400" dirty="0" smtClean="0"/>
                        <a:t>5</a:t>
                      </a:r>
                    </a:p>
                    <a:p>
                      <a:pPr algn="ctr"/>
                      <a:endParaRPr lang="en-CA" dirty="0" smtClean="0"/>
                    </a:p>
                    <a:p>
                      <a:pPr algn="ctr"/>
                      <a:r>
                        <a:rPr lang="en-CA" dirty="0" smtClean="0"/>
                        <a:t>Tout à fait</a:t>
                      </a:r>
                      <a:endParaRPr lang="fr-CA" dirty="0"/>
                    </a:p>
                  </a:txBody>
                  <a:tcPr>
                    <a:solidFill>
                      <a:schemeClr val="accent6"/>
                    </a:solidFill>
                  </a:tcPr>
                </a:tc>
              </a:tr>
            </a:tbl>
          </a:graphicData>
        </a:graphic>
      </p:graphicFrame>
      <p:sp>
        <p:nvSpPr>
          <p:cNvPr id="6" name="Espace réservé du numéro de diapositive 5"/>
          <p:cNvSpPr txBox="1">
            <a:spLocks/>
          </p:cNvSpPr>
          <p:nvPr/>
        </p:nvSpPr>
        <p:spPr>
          <a:xfrm>
            <a:off x="7010400" y="0"/>
            <a:ext cx="2133600" cy="274637"/>
          </a:xfrm>
          <a:prstGeom prst="rect">
            <a:avLst/>
          </a:prstGeom>
        </p:spPr>
        <p:txBody>
          <a:bodyPr/>
          <a:lstStyle>
            <a:defPPr>
              <a:defRPr lang="fr-CA"/>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a:lstStyle>
          <a:p>
            <a:pPr algn="r"/>
            <a:fld id="{1D935634-C3F5-47AB-AD11-4E3D62135872}" type="slidenum">
              <a:rPr lang="fr-CA" sz="800" smtClean="0"/>
              <a:pPr algn="r"/>
              <a:t>9</a:t>
            </a:fld>
            <a:endParaRPr lang="fr-CA" sz="800" dirty="0"/>
          </a:p>
        </p:txBody>
      </p:sp>
    </p:spTree>
    <p:custDataLst>
      <p:tags r:id="rId2"/>
    </p:custDataLst>
    <p:extLst>
      <p:ext uri="{BB962C8B-B14F-4D97-AF65-F5344CB8AC3E}">
        <p14:creationId xmlns:p14="http://schemas.microsoft.com/office/powerpoint/2010/main" val="35876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E2E12FBAE085498295FD74A1E86F87C9"/>
  <p:tag name="TPVERSION" val="5"/>
  <p:tag name="TPFULLVERSION" val="5.3.2.2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0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101.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02.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628FC050C55B411BABD6B8593EC80235&lt;/guid&gt;&#10;        &lt;description /&gt;&#10;        &lt;date&gt;3/4/2016 2:03: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F07E2289D6749C187C4EF7A90A26F70&lt;/guid&gt;&#10;            &lt;repollguid&gt;DBBCCE054085464AA76E0CBE58FB9B1D&lt;/repollguid&gt;&#10;            &lt;sourceid&gt;3F89E7BFC5B94C2CB2F279D75DD5FB31&lt;/sourceid&gt;&#10;            &lt;questiontext&gt;Pour diminuer ma fatigue, je peux demander à mon partenaire et à mes enfants ou amis de faire certaines tâch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4880928322DC4B77974631F96356F692&lt;/guid&gt;&#10;                    &lt;answertext&gt;Vrai&lt;/answertext&gt;&#10;                    &lt;valuetype&gt;1&lt;/valuetype&gt;&#10;                &lt;/answer&gt;&#10;                &lt;answer&gt;&#10;                    &lt;guid&gt;BC9DA54BF7014DC78F6D734DFEDFC23F&lt;/guid&gt;&#10;                    &lt;answertext&gt;Faux&lt;/answertext&gt;&#10;                    &lt;valuetype&gt;-1&lt;/valuetype&gt;&#10;                &lt;/answer&gt;&#10;            &lt;/answers&gt;&#10;        &lt;/multichoice&gt;&#10;    &lt;/questions&gt;&#10;&lt;/questionlist&gt;"/>
  <p:tag name="LIVECHARTING" val="False"/>
  <p:tag name="AUTOOPENPOLL" val="True"/>
  <p:tag name="AUTOFORMATCHART" val="True"/>
  <p:tag name="RESULTS" val="Pour diminuer ma fatigue, je peux demander à mon partenaire et à mes enfants ou amis de faire certaines tâches.[;crlf;]15[;]17[;]15[;]False[;]15[;][;crlf;]1[;]1[;]0[;]0[;crlf;]15[;]1[;]Vrai1[;]Vrai[;][;crlf;]0[;]-1[;]Faux2[;]Faux[;]"/>
  <p:tag name="HASRESULTS" val="True"/>
</p:tagLst>
</file>

<file path=ppt/tags/tag10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104.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0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2165D6DFEE7144899729EF9F9239F473&lt;/guid&gt;&#10;        &lt;description /&gt;&#10;        &lt;date&gt;3/4/2016 2:04:5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DD400F3AAE41F489649E38A84152AB&lt;/guid&gt;&#10;            &lt;repollguid&gt;8CD68AB4F601484597424B1DB5E3A167&lt;/repollguid&gt;&#10;            &lt;sourceid&gt;AB8A13A9E23A47A18B9B849A626361A5&lt;/sourceid&gt;&#10;            &lt;questiontext&gt;La meilleure façon de prévenir ou de réduire l’irritation dans la bouche est d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2FBC1ED1EB3418181DD9A79FED5DABE&lt;/guid&gt;&#10;                    &lt;answertext&gt;Brossez-vous les dents et utiliser un gargarisme sans alcool ou maison (eau-sel-bicarbonate de soude) 3 à 4 fois par jour &lt;/answertext&gt;&#10;                    &lt;valuetype&gt;1&lt;/valuetype&gt;&#10;                &lt;/answer&gt;&#10;                &lt;answer&gt;&#10;                    &lt;guid&gt;3B0EE53623274E02B220060A7F3C2DC5&lt;/guid&gt;&#10;                    &lt;answertext&gt;Ne pas boire d’eau &lt;/answertext&gt;&#10;                    &lt;valuetype&gt;-1&lt;/valuetype&gt;&#10;                &lt;/answer&gt;&#10;                &lt;answer&gt;&#10;                    &lt;guid&gt;608A4707FED04DC9A242AC057318E8E8&lt;/guid&gt;&#10;                    &lt;answertext&gt;Manger des aliments chauds et épicés&lt;/answertext&gt;&#10;                    &lt;valuetype&gt;-1&lt;/valuetype&gt;&#10;                &lt;/answer&gt;&#10;            &lt;/answers&gt;&#10;        &lt;/multichoice&gt;&#10;    &lt;/questions&gt;&#10;&lt;/questionlist&gt;"/>
  <p:tag name="LIVECHARTING" val="False"/>
  <p:tag name="AUTOOPENPOLL" val="True"/>
  <p:tag name="AUTOFORMATCHART" val="True"/>
  <p:tag name="RESULTS" val="La meilleure façon de prévenir ou de réduire l’irritation dans la bouche est de:[;crlf;]14[;]17[;]14[;]False[;]14[;][;crlf;]1[;]1[;]0[;]0[;crlf;]14[;]1[;]Brosser ses dents et utiliser un gargarisme sans alcool ou maison (eau-sel-bicarbonate de soude) 3 à 4 fois par jour. 1[;]Brosser ses dents et utiliser un gargarisme sans alcool ou maison (eau-sel-bicarbonate de soude) 3 à 4 fois par jour. [;][;crlf;]0[;]-1[;]Ne pas boire d’eau. 2[;]Ne pas boire d’eau. [;][;crlf;]0[;]-1[;]Manger des aliments chauds et épicés.3[;]Manger des aliments chauds et épicés.[;]"/>
  <p:tag name="HASRESULTS" val="True"/>
</p:tagLst>
</file>

<file path=ppt/tags/tag106.xml><?xml version="1.0" encoding="utf-8"?>
<p:tagLst xmlns:a="http://schemas.openxmlformats.org/drawingml/2006/main" xmlns:r="http://schemas.openxmlformats.org/officeDocument/2006/relationships" xmlns:p="http://schemas.openxmlformats.org/presentationml/2006/main">
  <p:tag name="ZEROBASED" val="False"/>
</p:tagLst>
</file>

<file path=ppt/tags/tag10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108.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0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21E233B238E44FFDA8F218693D7482D4&lt;/guid&gt;&#10;        &lt;description /&gt;&#10;        &lt;date&gt;3/4/2016 2:06: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57E3A0F241C429CB9CA2ECAA46E43C0&lt;/guid&gt;&#10;            &lt;repollguid&gt;8B725EBFFA324B0793C3B8403FB50E98&lt;/repollguid&gt;&#10;            &lt;sourceid&gt;1B697799F0434F0582A8120718F1C13A&lt;/sourceid&gt;&#10;            &lt;questiontext&gt;J’ai eu 4 diarrhées depuis hier mati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2BA49F5413845119BCBF0A67D69A15A&lt;/guid&gt;&#10;                    &lt;answertext&gt;Je prends un médicament comme l’imodium pour faire cesser la diarrhée. &lt;/answertext&gt;&#10;                    &lt;valuetype&gt;-1&lt;/valuetype&gt;&#10;                &lt;/answer&gt;&#10;                &lt;answer&gt;&#10;                    &lt;guid&gt;2EB5973F02654AEEA721BB4104D5F6EF&lt;/guid&gt;&#10;                    &lt;answertext&gt;J’avise mon infirmière ou mon pharmacien et je débute le régime BRAT (Banane, Riz, Compote de pomme (apple sauce) et Pain grillé (Toast).&lt;/answertext&gt;&#10;                    &lt;valuetype&gt;1&lt;/valuetype&gt;&#10;                &lt;/answer&gt;&#10;                &lt;answer&gt;&#10;                    &lt;guid&gt;686993C3652E48AE96F7BC96D429965C&lt;/guid&gt;&#10;                    &lt;answertext&gt;Je bois du café et du cola pour me donner de l’énergie.&lt;/answertext&gt;&#10;                    &lt;valuetype&gt;-1&lt;/valuetype&gt;&#10;                &lt;/answer&gt;&#10;            &lt;/answers&gt;&#10;        &lt;/multichoice&gt;&#10;    &lt;/questions&gt;&#10;&lt;/questionlist&gt;"/>
  <p:tag name="LIVECHARTING" val="False"/>
  <p:tag name="AUTOOPENPOLL" val="True"/>
  <p:tag name="AUTOFORMATCHART" val="True"/>
  <p:tag name="RESULTS" val="J’ai eu 4 diarrhées depuis hier matin…[;crlf;]13[;]17[;]13[;]False[;]12[;][;crlf;]1,92307692307692[;]2[;]0,266469355010596[;]0,0710059171597633[;crlf;]1[;]-1[;]Je prends un médicament comme le lopéramide ou l’imodium pour faire cesser la diarrhée. 1[;]Je prends un médicament comme le lopéramide ou l’imodium pour faire cesser la diarrhée. [;][;crlf;]12[;]1[;]J’avise mon infirmière ou mon pharmacien et je débute le régime BRAT (Banane, Riz, Compote de pomme (Apple sauce) et Pain grillé (Toast).2[;]J’avise mon infirmière ou mon pharmacien et je débute le régime BRAT (Banane, Riz, Compote de pomme (Apple sauce) et Pain grillé (Toast).[;][;crlf;]0[;]-1[;]Je bois du café et du cola pour me donner de l’énergie.3[;]Je bois du café et du cola pour me donner de l’énergie.[;]"/>
  <p:tag name="HASRESULTS" val="Tru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F553C845FAD478398DC54461FFFD921&lt;/guid&gt;&#10;        &lt;description /&gt;&#10;        &lt;date&gt;3/4/2016 10:42:3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740823487104248A47D573A919AF3EC&lt;/guid&gt;&#10;            &lt;repollguid&gt;1E40BCE3482A4C0F9C296B158782263A&lt;/repollguid&gt;&#10;            &lt;sourceid&gt;843A8FFA15C04542B8C8CA4A9FC7DD2C&lt;/sourceid&gt;&#10;            &lt;questiontext&gt;Je sais comment manipuler de façon sécuritaire ma thérapie orale contre le cancer qui peut être cytotoxiqu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438566BB0BD547379D8325D6AEDDA24F&lt;/guid&gt;&#10;                    &lt;answertext&gt;1&lt;/answertext&gt;&#10;                    &lt;valuetype&gt;0&lt;/valuetype&gt;&#10;                &lt;/answer&gt;&#10;                &lt;answer&gt;&#10;                    &lt;guid&gt;6967ADCF42254168842CB2BEB09807D1&lt;/guid&gt;&#10;                    &lt;answertext&gt;2&lt;/answertext&gt;&#10;                    &lt;valuetype&gt;0&lt;/valuetype&gt;&#10;                &lt;/answer&gt;&#10;                &lt;answer&gt;&#10;                    &lt;guid&gt;B6F059D19A6849EA87EFF647CFEFCA40&lt;/guid&gt;&#10;                    &lt;answertext&gt;3&lt;/answertext&gt;&#10;                    &lt;valuetype&gt;0&lt;/valuetype&gt;&#10;                &lt;/answer&gt;&#10;                &lt;answer&gt;&#10;                    &lt;guid&gt;8E9CFBCC3F5745BDA6991692DF2F1A67&lt;/guid&gt;&#10;                    &lt;answertext&gt;4&lt;/answertext&gt;&#10;                    &lt;valuetype&gt;0&lt;/valuetype&gt;&#10;                &lt;/answer&gt;&#10;                &lt;answer&gt;&#10;                    &lt;guid&gt;732504999BC8422FA40A69000F34378A&lt;/guid&gt;&#10;                    &lt;answertext&gt;5&lt;/answertext&gt;&#10;                    &lt;valuetype&gt;0&lt;/valuetype&gt;&#10;                &lt;/answer&gt;&#10;            &lt;/answers&gt;&#10;        &lt;/multichoice&gt;&#10;    &lt;/questions&gt;&#10;&lt;/questionlist&gt;"/>
  <p:tag name="LIVECHARTING" val="False"/>
  <p:tag name="AUTOOPENPOLL" val="True"/>
  <p:tag name="AUTOFORMATCHART" val="True"/>
  <p:tag name="RESULTS" val="Je sais comment manipuler de façon sécuritaire ma thérapie orale contre le cancer qui peut être cytotoxique.[;crlf;]11[;]11[;]11[;]False[;]0[;][;crlf;]1,72727272727273[;]1[;]1,21287855128421[;]1,47107438016529[;crlf;]7[;]0[;]11[;]1[;][;crlf;]2[;]0[;]22[;]2[;][;crlf;]1[;]0[;]33[;]3[;][;crlf;]0[;]0[;]44[;]4[;][;crlf;]1[;]0[;]55[;]5[;]"/>
  <p:tag name="HASRESULTS" val="True"/>
</p:tagLst>
</file>

<file path=ppt/tags/tag110.xml><?xml version="1.0" encoding="utf-8"?>
<p:tagLst xmlns:a="http://schemas.openxmlformats.org/drawingml/2006/main" xmlns:r="http://schemas.openxmlformats.org/officeDocument/2006/relationships" xmlns:p="http://schemas.openxmlformats.org/presentationml/2006/main">
  <p:tag name="ZEROBASED" val="False"/>
</p:tagLst>
</file>

<file path=ppt/tags/tag11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112.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1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F9D0089A52A4393873561306FBB6F2D&lt;/guid&gt;&#10;        &lt;description /&gt;&#10;        &lt;date&gt;3/4/2016 2:10:3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3028ACC411347728D3270BF678435AB&lt;/guid&gt;&#10;            &lt;repollguid&gt;56D60038AE3C4478AA86A6F0F8C0E506&lt;/repollguid&gt;&#10;            &lt;sourceid&gt;F1FB30AFF86943C5B30FC83FF7B2515D&lt;/sourceid&gt;&#10;            &lt;questiontext&gt;C’est une belle journée ensoleillée, je prévois passer la journée à l’extérieu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F36B0CA8C3E44C6BA03A08B8F482D0F&lt;/guid&gt;&#10;                    &lt;answertext&gt;J’apporte de l’eau pour rester hydraté&lt;/answertext&gt;&#10;                    &lt;valuetype&gt;-1&lt;/valuetype&gt;&#10;                &lt;/answer&gt;&#10;                &lt;answer&gt;&#10;                    &lt;guid&gt;6FEA53BA76EF411F94A616E2C3ECFF86&lt;/guid&gt;&#10;                    &lt;answertext&gt;Je me protège du soleil en portant un chapeau, des vêtements longs et un écran solaire (FPS 30 ou plus)&lt;/answertext&gt;&#10;                    &lt;valuetype&gt;-1&lt;/valuetype&gt;&#10;                &lt;/answer&gt;&#10;                &lt;answer&gt;&#10;                    &lt;guid&gt;850F68BDF4594C72A03A424E16FBDB39&lt;/guid&gt;&#10;                    &lt;answertext&gt;Je porte des vêtements amples en coton et des chaussures confortables&lt;/answertext&gt;&#10;                    &lt;valuetype&gt;-1&lt;/valuetype&gt;&#10;                &lt;/answer&gt;&#10;                &lt;answer&gt;&#10;                    &lt;guid&gt;75C92DE3872E4D249F7F84F6341A3C65&lt;/guid&gt;&#10;                    &lt;answertext&gt;Toutes ces réponses&lt;/answertext&gt;&#10;                    &lt;valuetype&gt;1&lt;/valuetype&gt;&#10;                &lt;/answer&gt;&#10;            &lt;/answers&gt;&#10;        &lt;/multichoice&gt;&#10;    &lt;/questions&gt;&#10;&lt;/questionlist&gt;"/>
  <p:tag name="LIVECHARTING" val="False"/>
  <p:tag name="AUTOOPENPOLL" val="True"/>
  <p:tag name="AUTOFORMATCHART" val="True"/>
  <p:tag name="RESULTS" val="C’est une belle journée ensoleillée, je prévois passer la journée à l’extérieur![;crlf;]14[;]17[;]14[;]False[;]14[;][;crlf;]4[;]4[;]0[;]0[;crlf;]0[;]-1[;]J’apporte de l’eau pour rester hydraté.1[;]J’apporte de l’eau pour rester hydraté.[;][;crlf;]0[;]-1[;]Je me protège du soleil en portant un chapeau, des vêtements longs et un écran solaire (FPS 30 ou plus).2[;]Je me protège du soleil en portant un chapeau, des vêtements longs et un écran solaire (FPS 30 ou plus).[;][;crlf;]0[;]-1[;]Je porte des vêtements amples en coton et des chaussures confortables.3[;]Je porte des vêtements amples en coton et des chaussures confortables.[;][;crlf;]14[;]1[;]Toutes ces réponses.4[;]Toutes ces réponses.[;]"/>
  <p:tag name="HASRESULTS" val="True"/>
</p:tagLst>
</file>

<file path=ppt/tags/tag114.xml><?xml version="1.0" encoding="utf-8"?>
<p:tagLst xmlns:a="http://schemas.openxmlformats.org/drawingml/2006/main" xmlns:r="http://schemas.openxmlformats.org/officeDocument/2006/relationships" xmlns:p="http://schemas.openxmlformats.org/presentationml/2006/main">
  <p:tag name="ZEROBASED" val="False"/>
</p:tagLst>
</file>

<file path=ppt/tags/tag11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116.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F0AE8D54D974CA0A14B729861FA66D6&lt;/guid&gt;&#10;        &lt;description /&gt;&#10;        &lt;date&gt;3/4/2016 2:16: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5FE2F81B7754436A6E3F0741C8CA785&lt;/guid&gt;&#10;            &lt;repollguid&gt;95AA09A75ACB41A09BE108791199A003&lt;/repollguid&gt;&#10;            &lt;sourceid&gt;009510A58E1B41918A6CE9DC90D65876&lt;/sourceid&gt;&#10;            &lt;questiontext&gt;Le dessous de mes pieds est douloureux, j’ai de la difficulté à march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41F82988A944038B716DF61591A9534&lt;/guid&gt;&#10;                    &lt;answertext&gt;Je mets de la crème et j’attends mon prochain rendez-vous pour en parler avec mon médecin.&lt;/answertext&gt;&#10;                    &lt;valuetype&gt;-1&lt;/valuetype&gt;&#10;                &lt;/answer&gt;&#10;                &lt;answer&gt;&#10;                    &lt;guid&gt;717A08D27F9D4171A1694C50341C3099&lt;/guid&gt;&#10;                    &lt;answertext&gt;J’appelle tout de suite mon médecin, mon infirmière ou mon pharmacien&lt;/answertext&gt;&#10;                    &lt;valuetype&gt;1&lt;/valuetype&gt;&#10;                &lt;/answer&gt;&#10;            &lt;/answers&gt;&#10;        &lt;/multichoice&gt;&#10;    &lt;/questions&gt;&#10;&lt;/questionlist&gt;"/>
  <p:tag name="LIVECHARTING" val="False"/>
  <p:tag name="AUTOOPENPOLL" val="True"/>
  <p:tag name="AUTOFORMATCHART" val="True"/>
  <p:tag name="RESULTS" val="Le dessous de mes pieds est douloureux, j’ai de la difficulté à marcher…[;crlf;]13[;]17[;]13[;]False[;]12[;][;crlf;]1,92307692307692[;]2[;]0,266469355010596[;]0,0710059171597633[;crlf;]1[;]-1[;]Je mets de la crème et j’attends mon prochain rendez-vous pour en parler avec mon médecin.1[;]Je mets de la crème et j’attends mon prochain rendez-vous pour en parler avec mon médecin.[;][;crlf;]12[;]1[;]J’appelle tout de suite mon médecin, mon infirmière ou mon pharmacien.2[;]J’appelle tout de suite mon médecin, mon infirmière ou mon pharmacien.[;]"/>
  <p:tag name="HASRESULTS" val="True"/>
</p:tagLst>
</file>

<file path=ppt/tags/tag118.xml><?xml version="1.0" encoding="utf-8"?>
<p:tagLst xmlns:a="http://schemas.openxmlformats.org/drawingml/2006/main" xmlns:r="http://schemas.openxmlformats.org/officeDocument/2006/relationships" xmlns:p="http://schemas.openxmlformats.org/presentationml/2006/main">
  <p:tag name="ZEROBASED" val="False"/>
</p:tagLst>
</file>

<file path=ppt/tags/tag1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2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46E099E0AE347718BE55B8C9F5FE531&lt;/guid&gt;&#10;        &lt;description /&gt;&#10;        &lt;date&gt;3/4/2016 2:31:4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F157BE97C14D3EAA808FC292514CBE&lt;/guid&gt;&#10;            &lt;repollguid&gt;6F5949B2480E465B8BC74D9A25A99D4F&lt;/repollguid&gt;&#10;            &lt;sourceid&gt;FEB0CDF167DA4DF4906ABC988C7A68D0&lt;/sourceid&gt;&#10;            &lt;questiontext&gt;Les explications données dans la vidéo sur la présentation des membres de l’équipe en cancérologie étaient claires et faciles à comprend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C1B075F6B0514D27A101B53B72EF43E1&lt;/guid&gt;&#10;                    &lt;answertext&gt;1&lt;/answertext&gt;&#10;                    &lt;valuetype&gt;0&lt;/valuetype&gt;&#10;                &lt;/answer&gt;&#10;                &lt;answer&gt;&#10;                    &lt;guid&gt;640C6FC877C74558A24B193ADDEFC915&lt;/guid&gt;&#10;                    &lt;answertext&gt;2&lt;/answertext&gt;&#10;                    &lt;valuetype&gt;0&lt;/valuetype&gt;&#10;                &lt;/answer&gt;&#10;                &lt;answer&gt;&#10;                    &lt;guid&gt;92752A0E8B6549049ECDEA48E9466072&lt;/guid&gt;&#10;                    &lt;answertext&gt;3&lt;/answertext&gt;&#10;                    &lt;valuetype&gt;0&lt;/valuetype&gt;&#10;                &lt;/answer&gt;&#10;                &lt;answer&gt;&#10;                    &lt;guid&gt;BEE9CD8471A84027A3588CCCA9E57445&lt;/guid&gt;&#10;                    &lt;answertext&gt;4&lt;/answertext&gt;&#10;                    &lt;valuetype&gt;0&lt;/valuetype&gt;&#10;                &lt;/answer&gt;&#10;                &lt;answer&gt;&#10;                    &lt;guid&gt;FD5E315C95F94F478D41CE230C07A4DC&lt;/guid&gt;&#10;                    &lt;answertext&gt;5&lt;/answertext&gt;&#10;                    &lt;valuetype&gt;0&lt;/valuetype&gt;&#10;                &lt;/answer&gt;&#10;            &lt;/answers&gt;&#10;        &lt;/multichoice&gt;&#10;    &lt;/questions&gt;&#10;&lt;/questionlist&gt;"/>
  <p:tag name="LIVECHARTING" val="False"/>
  <p:tag name="AUTOOPENPOLL" val="True"/>
  <p:tag name="AUTOFORMATCHART" val="True"/>
  <p:tag name="RESULTS" val="Les explications données dans la vidéo sur la présentation des membres de l’équipe en cancérologie étaient claires et faciles à comprendre.[;crlf;]15[;]17[;]15[;]False[;]0[;][;crlf;]4,8[;]5[;]0,4[;]0,16[;crlf;]0[;]0[;]11[;]1[;][;crlf;]0[;]0[;]22[;]2[;][;crlf;]0[;]0[;]33[;]3[;][;crlf;]3[;]0[;]44[;]4[;][;crlf;]12[;]0[;]55[;]5[;]"/>
  <p:tag name="HASRESULTS" val="True"/>
</p:tagLst>
</file>

<file path=ppt/tags/tag122.xml><?xml version="1.0" encoding="utf-8"?>
<p:tagLst xmlns:a="http://schemas.openxmlformats.org/drawingml/2006/main" xmlns:r="http://schemas.openxmlformats.org/officeDocument/2006/relationships" xmlns:p="http://schemas.openxmlformats.org/presentationml/2006/main">
  <p:tag name="ZEROBASED" val="False"/>
</p:tagLst>
</file>

<file path=ppt/tags/tag12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2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172EA44BD1642CF8EE6246ADBFF6AF7&lt;/guid&gt;&#10;        &lt;description /&gt;&#10;        &lt;date&gt;3/4/2016 2:36: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3AF58B4D52143CC9FCAE9039625C3D7&lt;/guid&gt;&#10;            &lt;repollguid&gt;45D06D0EC0934400A197B276D8BDC707&lt;/repollguid&gt;&#10;            &lt;sourceid&gt;AD100B47DD2540A5B08CAAEA87FB4422&lt;/sourceid&gt;&#10;            &lt;questiontext&gt;Je sais comment manipuler de façon sécuritaire ma thérapie orale contre le cancer qui peut être cytotoxiqu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1110380264AB409C9642000332092346&lt;/guid&gt;&#10;                    &lt;answertext&gt;1&lt;/answertext&gt;&#10;                    &lt;valuetype&gt;0&lt;/valuetype&gt;&#10;                &lt;/answer&gt;&#10;                &lt;answer&gt;&#10;                    &lt;guid&gt;A81D5EBDB73D48BEBBE4BD4D35F3DC34&lt;/guid&gt;&#10;                    &lt;answertext&gt;2&lt;/answertext&gt;&#10;                    &lt;valuetype&gt;0&lt;/valuetype&gt;&#10;                &lt;/answer&gt;&#10;                &lt;answer&gt;&#10;                    &lt;guid&gt;0DDC59BFCB1D46F29A68BB15A2978842&lt;/guid&gt;&#10;                    &lt;answertext&gt;3&lt;/answertext&gt;&#10;                    &lt;valuetype&gt;0&lt;/valuetype&gt;&#10;                &lt;/answer&gt;&#10;                &lt;answer&gt;&#10;                    &lt;guid&gt;9F025F004CF243CCBD2C47E928B2E63F&lt;/guid&gt;&#10;                    &lt;answertext&gt;4&lt;/answertext&gt;&#10;                    &lt;valuetype&gt;0&lt;/valuetype&gt;&#10;                &lt;/answer&gt;&#10;                &lt;answer&gt;&#10;                    &lt;guid&gt;D12A8CF20AAD4C22A1D898E393F24C69&lt;/guid&gt;&#10;                    &lt;answertext&gt;5&lt;/answertext&gt;&#10;                    &lt;valuetype&gt;0&lt;/valuetype&gt;&#10;                &lt;/answer&gt;&#10;            &lt;/answers&gt;&#10;        &lt;/multichoice&gt;&#10;    &lt;/questions&gt;&#10;&lt;/questionlist&gt;"/>
  <p:tag name="LIVECHARTING" val="False"/>
  <p:tag name="AUTOOPENPOLL" val="True"/>
  <p:tag name="AUTOFORMATCHART" val="True"/>
  <p:tag name="RESULTS" val="Je sais comment manipuler de façon sécuritaire ma thérapie orale contre le cancer qui peut être cytotoxique.[;crlf;]14[;]17[;]14[;]False[;]0[;][;crlf;]4,85714285714286[;]5[;]0,349927106111883[;]0,122448979591837[;crlf;]0[;]0[;]11[;]1[;][;crlf;]0[;]0[;]22[;]2[;][;crlf;]0[;]0[;]33[;]3[;][;crlf;]2[;]0[;]44[;]4[;][;crlf;]12[;]0[;]55[;]5[;]"/>
  <p:tag name="HASRESULTS" val="True"/>
</p:tagLst>
</file>

<file path=ppt/tags/tag125.xml><?xml version="1.0" encoding="utf-8"?>
<p:tagLst xmlns:a="http://schemas.openxmlformats.org/drawingml/2006/main" xmlns:r="http://schemas.openxmlformats.org/officeDocument/2006/relationships" xmlns:p="http://schemas.openxmlformats.org/presentationml/2006/main">
  <p:tag name="ZEROBASED" val="False"/>
</p:tagLst>
</file>

<file path=ppt/tags/tag12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2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A36277E74C64DEFB0DB4E9E85174E05&lt;/guid&gt;&#10;        &lt;description /&gt;&#10;        &lt;date&gt;3/4/2016 2:49: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32899AF702747D597EB35F2362C6773&lt;/guid&gt;&#10;            &lt;repollguid&gt;58BAF3C4FEC8455598827A7CDFF0A17C&lt;/repollguid&gt;&#10;            &lt;sourceid&gt;D69404C6649B48BC9D15E872090C799D&lt;/sourceid&gt;&#10;            &lt;questiontext&gt;Je sais comment me protéger et protéger mon entourage lors de la prise de mon traitement à domicil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20032394069248AC9AE734CD5D1C1CC8&lt;/guid&gt;&#10;                    &lt;answertext&gt;1&lt;/answertext&gt;&#10;                    &lt;valuetype&gt;0&lt;/valuetype&gt;&#10;                &lt;/answer&gt;&#10;                &lt;answer&gt;&#10;                    &lt;guid&gt;48556EA1E1DB43998E27E50CA52E9806&lt;/guid&gt;&#10;                    &lt;answertext&gt;2&lt;/answertext&gt;&#10;                    &lt;valuetype&gt;0&lt;/valuetype&gt;&#10;                &lt;/answer&gt;&#10;                &lt;answer&gt;&#10;                    &lt;guid&gt;EC4FBEEA6737412F834EC7BB0D6E7AFC&lt;/guid&gt;&#10;                    &lt;answertext&gt;3&lt;/answertext&gt;&#10;                    &lt;valuetype&gt;0&lt;/valuetype&gt;&#10;                &lt;/answer&gt;&#10;                &lt;answer&gt;&#10;                    &lt;guid&gt;8B428F0F251345F3B7F05BCD0FC16741&lt;/guid&gt;&#10;                    &lt;answertext&gt;4&lt;/answertext&gt;&#10;                    &lt;valuetype&gt;0&lt;/valuetype&gt;&#10;                &lt;/answer&gt;&#10;                &lt;answer&gt;&#10;                    &lt;guid&gt;85B1A2B54A3A40D7A33BE7BE13DD6955&lt;/guid&gt;&#10;                    &lt;answertext&gt;5&lt;/answertext&gt;&#10;                    &lt;valuetype&gt;0&lt;/valuetype&gt;&#10;                &lt;/answer&gt;&#10;            &lt;/answers&gt;&#10;        &lt;/multichoice&gt;&#10;    &lt;/questions&gt;&#10;&lt;/questionlist&gt;"/>
  <p:tag name="LIVECHARTING" val="False"/>
  <p:tag name="AUTOOPENPOLL" val="True"/>
  <p:tag name="AUTOFORMATCHART" val="True"/>
  <p:tag name="RESULTS" val="Je sais comment me protéger et protéger mon entourage lors de la prise de mon traitement à domicile.[;crlf;]14[;]17[;]14[;]False[;]0[;][;crlf;]5[;]5[;]0[;]0[;crlf;]0[;]0[;]11[;]1[;][;crlf;]0[;]0[;]22[;]2[;][;crlf;]0[;]0[;]33[;]3[;][;crlf;]0[;]0[;]44[;]4[;][;crlf;]14[;]0[;]55[;]5[;]"/>
  <p:tag name="HASRESULTS" val="True"/>
</p:tagLst>
</file>

<file path=ppt/tags/tag128.xml><?xml version="1.0" encoding="utf-8"?>
<p:tagLst xmlns:a="http://schemas.openxmlformats.org/drawingml/2006/main" xmlns:r="http://schemas.openxmlformats.org/officeDocument/2006/relationships" xmlns:p="http://schemas.openxmlformats.org/presentationml/2006/main">
  <p:tag name="ZEROBASED" val="False"/>
</p:tagLst>
</file>

<file path=ppt/tags/tag12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13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A412D654DC847C99986220A746B2031&lt;/guid&gt;&#10;        &lt;description /&gt;&#10;        &lt;date&gt;3/4/2016 2:59: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60ACC072C9149768CA28A4A456687AC&lt;/guid&gt;&#10;            &lt;repollguid&gt;C4A6978048EA476DB7572E51ECED7ADB&lt;/repollguid&gt;&#10;            &lt;sourceid&gt;5FD6C85D54BF4450B9DB7CC2C641B672&lt;/sourceid&gt;&#10;            &lt;questiontext&gt;Je connais l’importance de prendre le bon nombre de comprimés, au bon moment de la journée et de la bonne faç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A3A75714DFF448939044F8AB94A8EEA6&lt;/guid&gt;&#10;                    &lt;answertext&gt;1&lt;/answertext&gt;&#10;                    &lt;valuetype&gt;0&lt;/valuetype&gt;&#10;                &lt;/answer&gt;&#10;                &lt;answer&gt;&#10;                    &lt;guid&gt;985FFA7355774228AE444E34C7C0E9A4&lt;/guid&gt;&#10;                    &lt;answertext&gt;2&lt;/answertext&gt;&#10;                    &lt;valuetype&gt;0&lt;/valuetype&gt;&#10;                &lt;/answer&gt;&#10;                &lt;answer&gt;&#10;                    &lt;guid&gt;1C552FD792834C52B013FB33CD422AA1&lt;/guid&gt;&#10;                    &lt;answertext&gt;3&lt;/answertext&gt;&#10;                    &lt;valuetype&gt;0&lt;/valuetype&gt;&#10;                &lt;/answer&gt;&#10;                &lt;answer&gt;&#10;                    &lt;guid&gt;08C361B3A5D94C258871DF7858F36B04&lt;/guid&gt;&#10;                    &lt;answertext&gt;4&lt;/answertext&gt;&#10;                    &lt;valuetype&gt;0&lt;/valuetype&gt;&#10;                &lt;/answer&gt;&#10;                &lt;answer&gt;&#10;                    &lt;guid&gt;40491F75936C48FC84A0C0551CD68A01&lt;/guid&gt;&#10;                    &lt;answertext&gt;5&lt;/answertext&gt;&#10;                    &lt;valuetype&gt;0&lt;/valuetype&gt;&#10;                &lt;/answer&gt;&#10;            &lt;/answers&gt;&#10;        &lt;/multichoice&gt;&#10;    &lt;/questions&gt;&#10;&lt;/questionlist&gt;"/>
  <p:tag name="LIVECHARTING" val="False"/>
  <p:tag name="AUTOOPENPOLL" val="True"/>
  <p:tag name="AUTOFORMATCHART" val="True"/>
  <p:tag name="RESULTS" val="Je connais l’importance de prendre le bon nombre de comprimés, au bon moment de la journée et de la bonne façon.[;crlf;]14[;]17[;]14[;]False[;]0[;][;crlf;]5[;]5[;]0[;]0[;crlf;]0[;]0[;]11[;]1[;][;crlf;]0[;]0[;]22[;]2[;][;crlf;]0[;]0[;]33[;]3[;][;crlf;]0[;]0[;]44[;]4[;][;crlf;]14[;]0[;]55[;]5[;]"/>
  <p:tag name="HASRESULTS" val="True"/>
</p:tagLst>
</file>

<file path=ppt/tags/tag131.xml><?xml version="1.0" encoding="utf-8"?>
<p:tagLst xmlns:a="http://schemas.openxmlformats.org/drawingml/2006/main" xmlns:r="http://schemas.openxmlformats.org/officeDocument/2006/relationships" xmlns:p="http://schemas.openxmlformats.org/presentationml/2006/main">
  <p:tag name="ZEROBASED" val="False"/>
</p:tagLst>
</file>

<file path=ppt/tags/tag1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3.xml><?xml version="1.0" encoding="utf-8"?>
<p:tagLst xmlns:a="http://schemas.openxmlformats.org/drawingml/2006/main" xmlns:r="http://schemas.openxmlformats.org/officeDocument/2006/relationships" xmlns:p="http://schemas.openxmlformats.org/presentationml/2006/main">
  <p:tag name="TYPE" val="MultiChoiceSlide"/>
  <p:tag name="RESULTS" val="Je sais reconnaître les effets secondaires de mon traitement et je sais quoi faire s’ils se manifestent.[;crlf;]9[;]9[;]9[;]False[;]0[;][;crlf;]5[;]5[;]0[;]0[;crlf;]0[;]0[;]11[;]1[;][;crlf;]0[;]0[;]22[;]2[;][;crlf;]0[;]0[;]33[;]3[;][;crlf;]0[;]0[;]44[;]4[;][;crlf;]9[;]0[;]55[;]5[;]"/>
  <p:tag name="LIVECHARTING" val="False"/>
  <p:tag name="TPQUESTIONXML" val="﻿&lt;?xml version=&quot;1.0&quot; encoding=&quot;utf-8&quot;?&gt;&#10;&lt;questionlist&gt;&#10;    &lt;properties&gt;&#10;        &lt;guid&gt;C412A227E2DA4AFCAD60E61BF4BF137C&lt;/guid&gt;&#10;        &lt;description /&gt;&#10;        &lt;date&gt;3/4/2016 3:02: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B41795DE23D4CD8811D6BF63B7CF7F1&lt;/guid&gt;&#10;            &lt;repollguid&gt;FFBCD19D4ED8401C9E3300AB677BD3EA&lt;/repollguid&gt;&#10;            &lt;sourceid&gt;657B10DAD45B4DBA998846520553DE85&lt;/sourceid&gt;&#10;            &lt;questiontext&gt;Je sais reconnaître les effets secondaires de mon traitement et je sais quoi faire s’ils se manifest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05A77BD72CC543C4AD7E45C34BE7427D&lt;/guid&gt;&#10;                    &lt;answertext&gt;1&lt;/answertext&gt;&#10;                    &lt;valuetype&gt;0&lt;/valuetype&gt;&#10;                &lt;/answer&gt;&#10;                &lt;answer&gt;&#10;                    &lt;guid&gt;B3BE1EA7CCB94829A5640CE847D7DDBB&lt;/guid&gt;&#10;                    &lt;answertext&gt;2&lt;/answertext&gt;&#10;                    &lt;valuetype&gt;0&lt;/valuetype&gt;&#10;                &lt;/answer&gt;&#10;                &lt;answer&gt;&#10;                    &lt;guid&gt;EF2855454037465CB6B04A288D743060&lt;/guid&gt;&#10;                    &lt;answertext&gt;3&lt;/answertext&gt;&#10;                    &lt;valuetype&gt;0&lt;/valuetype&gt;&#10;                &lt;/answer&gt;&#10;                &lt;answer&gt;&#10;                    &lt;guid&gt;6CC4070EBBCF46C7A589E9AFFBD7E548&lt;/guid&gt;&#10;                    &lt;answertext&gt;4&lt;/answertext&gt;&#10;                    &lt;valuetype&gt;0&lt;/valuetype&gt;&#10;                &lt;/answer&gt;&#10;                &lt;answer&gt;&#10;                    &lt;guid&gt;2896B47E042A40718AD425BF81A86079&lt;/guid&gt;&#10;                    &lt;answertext&gt;5&lt;/answertext&gt;&#10;                    &lt;valuetype&gt;0&lt;/valuetype&gt;&#10;                &lt;/answer&gt;&#10;            &lt;/answers&gt;&#10;        &lt;/multichoice&gt;&#10;    &lt;/questions&gt;&#10;&lt;/questionlist&gt;"/>
  <p:tag name="AUTOOPENPOLL" val="True"/>
  <p:tag name="AUTOFORMATCHART" val="True"/>
  <p:tag name="HASRESULTS" val="False"/>
</p:tagLst>
</file>

<file path=ppt/tags/tag134.xml><?xml version="1.0" encoding="utf-8"?>
<p:tagLst xmlns:a="http://schemas.openxmlformats.org/drawingml/2006/main" xmlns:r="http://schemas.openxmlformats.org/officeDocument/2006/relationships" xmlns:p="http://schemas.openxmlformats.org/presentationml/2006/main">
  <p:tag name="ZEROBASED" val="False"/>
</p:tagLst>
</file>

<file path=ppt/tags/tag13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8302860F9FD450B847B7ECFD4586D18&lt;/guid&gt;&#10;        &lt;description /&gt;&#10;        &lt;date&gt;3/4/2016 3:04: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19ECBD6A94439AAE1FC7F90BDF35C0&lt;/guid&gt;&#10;            &lt;repollguid&gt;22E11580A70340B2BCC2AD2D7399BCDA&lt;/repollguid&gt;&#10;            &lt;sourceid&gt;708045AF2D8E422A94D63BC00C0C6894&lt;/sourceid&gt;&#10;            &lt;questiontext&gt;Cette formation m’a apporté de nouvelles informations util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2E7F7AA6BC8F46F59134231C96538E4A&lt;/guid&gt;&#10;                    &lt;answertext&gt;1&lt;/answertext&gt;&#10;                    &lt;valuetype&gt;0&lt;/valuetype&gt;&#10;                &lt;/answer&gt;&#10;                &lt;answer&gt;&#10;                    &lt;guid&gt;FF6D8D70B8F249019642A07CC12A772C&lt;/guid&gt;&#10;                    &lt;answertext&gt;2&lt;/answertext&gt;&#10;                    &lt;valuetype&gt;0&lt;/valuetype&gt;&#10;                &lt;/answer&gt;&#10;                &lt;answer&gt;&#10;                    &lt;guid&gt;0E1D416315AB4AE4AE2196F6A9EBD757&lt;/guid&gt;&#10;                    &lt;answertext&gt;3&lt;/answertext&gt;&#10;                    &lt;valuetype&gt;0&lt;/valuetype&gt;&#10;                &lt;/answer&gt;&#10;                &lt;answer&gt;&#10;                    &lt;guid&gt;E4344A4527204B01A3CBF024AF9368DC&lt;/guid&gt;&#10;                    &lt;answertext&gt;4&lt;/answertext&gt;&#10;                    &lt;valuetype&gt;0&lt;/valuetype&gt;&#10;                &lt;/answer&gt;&#10;                &lt;answer&gt;&#10;                    &lt;guid&gt;4267D420704643429686534B1184AD64&lt;/guid&gt;&#10;                    &lt;answertext&gt;5&lt;/answertext&gt;&#10;                    &lt;valuetype&gt;0&lt;/valuetype&gt;&#10;                &lt;/answer&gt;&#10;            &lt;/answers&gt;&#10;        &lt;/multichoice&gt;&#10;    &lt;/questions&gt;&#10;&lt;/questionlist&gt;"/>
  <p:tag name="LIVECHARTING" val="False"/>
  <p:tag name="AUTOOPENPOLL" val="True"/>
  <p:tag name="AUTOFORMATCHART" val="True"/>
  <p:tag name="RESULTS" val="Cette formation m’a apporté de nouvelles informations utiles.[;crlf;]14[;]17[;]14[;]False[;]0[;][;crlf;]4,42857142857143[;]5[;]0,979379228628721[;]0,959183673469388[;crlf;]0[;]0[;]11[;]1[;][;crlf;]1[;]0[;]22[;]2[;][;crlf;]2[;]0[;]33[;]3[;][;crlf;]1[;]0[;]44[;]4[;][;crlf;]10[;]0[;]55[;]5[;]"/>
  <p:tag name="HASRESULTS" val="True"/>
</p:tagLst>
</file>

<file path=ppt/tags/tag137.xml><?xml version="1.0" encoding="utf-8"?>
<p:tagLst xmlns:a="http://schemas.openxmlformats.org/drawingml/2006/main" xmlns:r="http://schemas.openxmlformats.org/officeDocument/2006/relationships" xmlns:p="http://schemas.openxmlformats.org/presentationml/2006/main">
  <p:tag name="ZEROBASED" val="False"/>
</p:tagLst>
</file>

<file path=ppt/tags/tag13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F54E932A41C4A9EAE60179B24B08FB1&lt;/guid&gt;&#10;        &lt;description /&gt;&#10;        &lt;date&gt;3/4/2016 3:05:4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5475BF939C8497EA05A45038D6DFED4&lt;/guid&gt;&#10;            &lt;repollguid&gt;2D5FDC6E5155446D93DC1285B10169B8&lt;/repollguid&gt;&#10;            &lt;sourceid&gt;FB96E0C9833B4C8995B0E77DE8EAB6ED&lt;/sourceid&gt;&#10;            &lt;questiontext&gt;J’ai apprécié les moments où l’infirmière nous posait des questions et nous faisait pratiquer ce que nous avons appris dans la vidéo (ouvrir les contenants, manipuler les médicament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9F617E667312430989F21B12D7300DAD&lt;/guid&gt;&#10;                    &lt;answertext&gt;1&lt;/answertext&gt;&#10;                    &lt;valuetype&gt;0&lt;/valuetype&gt;&#10;                &lt;/answer&gt;&#10;                &lt;answer&gt;&#10;                    &lt;guid&gt;08E8A0DBFA754559BA44CC9149D64BF7&lt;/guid&gt;&#10;                    &lt;answertext&gt;2&lt;/answertext&gt;&#10;                    &lt;valuetype&gt;0&lt;/valuetype&gt;&#10;                &lt;/answer&gt;&#10;                &lt;answer&gt;&#10;                    &lt;guid&gt;8A9D825A90B44DA2B198F7DB05D90704&lt;/guid&gt;&#10;                    &lt;answertext&gt;3&lt;/answertext&gt;&#10;                    &lt;valuetype&gt;0&lt;/valuetype&gt;&#10;                &lt;/answer&gt;&#10;                &lt;answer&gt;&#10;                    &lt;guid&gt;47DE4A94893D48799107B7437A74CB7F&lt;/guid&gt;&#10;                    &lt;answertext&gt;4&lt;/answertext&gt;&#10;                    &lt;valuetype&gt;0&lt;/valuetype&gt;&#10;                &lt;/answer&gt;&#10;                &lt;answer&gt;&#10;                    &lt;guid&gt;E1529D57FBF94F21A24945E32857FD52&lt;/guid&gt;&#10;                    &lt;answertext&gt;5&lt;/answertext&gt;&#10;                    &lt;valuetype&gt;0&lt;/valuetype&gt;&#10;                &lt;/answer&gt;&#10;            &lt;/answers&gt;&#10;        &lt;/multichoice&gt;&#10;    &lt;/questions&gt;&#10;&lt;/questionlist&gt;"/>
  <p:tag name="LIVECHARTING" val="False"/>
  <p:tag name="AUTOOPENPOLL" val="True"/>
  <p:tag name="AUTOFORMATCHART" val="True"/>
  <p:tag name="RESULTS" val="J’ai apprécié les moments où l’infirmière nous posait des questions et nous faisait pratiquer ce que nous avons appris dans la vidéo (ouvrir les contenants, manipuler les médicaments).[;crlf;]14[;]17[;]14[;]False[;]0[;][;crlf;]4,5[;]5[;]0,906326967174966[;]0,821428571428571[;crlf;]0[;]0[;]11[;]1[;][;crlf;]1[;]0[;]22[;]2[;][;crlf;]1[;]0[;]33[;]3[;][;crlf;]2[;]0[;]44[;]4[;][;crlf;]10[;]0[;]55[;]5[;]"/>
  <p:tag name="HASRESULTS" val="Tru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341010A32DB448883EA63355D8D32A2&lt;/guid&gt;&#10;        &lt;description /&gt;&#10;        &lt;date&gt;3/4/2016 10:50: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CE46D7C1A5249E4B0B0AA199D1075D1&lt;/guid&gt;&#10;            &lt;repollguid&gt;3AD996CFDB0B48CB8061890139420961&lt;/repollguid&gt;&#10;            &lt;sourceid&gt;F1373DC3C58D4A8B9A0753BCFB2C4334&lt;/sourceid&gt;&#10;            &lt;questiontext&gt;Je sais comment me protéger et protéger mon entourage lors de la prise de mon traitement à domicil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8E6FDB32073449A2A7B38BFF614A022E&lt;/guid&gt;&#10;                    &lt;answertext&gt;1&lt;/answertext&gt;&#10;                    &lt;valuetype&gt;0&lt;/valuetype&gt;&#10;                &lt;/answer&gt;&#10;                &lt;answer&gt;&#10;                    &lt;guid&gt;7D45349CEC73497387DBE707A9018B2E&lt;/guid&gt;&#10;                    &lt;answertext&gt;2&lt;/answertext&gt;&#10;                    &lt;valuetype&gt;0&lt;/valuetype&gt;&#10;                &lt;/answer&gt;&#10;                &lt;answer&gt;&#10;                    &lt;guid&gt;E5DF7319A8B14505ACB544933D4C269C&lt;/guid&gt;&#10;                    &lt;answertext&gt;3&lt;/answertext&gt;&#10;                    &lt;valuetype&gt;0&lt;/valuetype&gt;&#10;                &lt;/answer&gt;&#10;                &lt;answer&gt;&#10;                    &lt;guid&gt;CE93B575C2834F6D848426D3FEBF8DAC&lt;/guid&gt;&#10;                    &lt;answertext&gt;4&lt;/answertext&gt;&#10;                    &lt;valuetype&gt;0&lt;/valuetype&gt;&#10;                &lt;/answer&gt;&#10;                &lt;answer&gt;&#10;                    &lt;guid&gt;6118CF14D31F465ABCF394E760C46B65&lt;/guid&gt;&#10;                    &lt;answertext&gt;5&lt;/answertext&gt;&#10;                    &lt;valuetype&gt;0&lt;/valuetype&gt;&#10;                &lt;/answer&gt;&#10;            &lt;/answers&gt;&#10;        &lt;/multichoice&gt;&#10;    &lt;/questions&gt;&#10;&lt;/questionlist&gt;"/>
  <p:tag name="LIVECHARTING" val="False"/>
  <p:tag name="AUTOOPENPOLL" val="True"/>
  <p:tag name="AUTOFORMATCHART" val="True"/>
  <p:tag name="RESULTS" val="Je sais comment me protéger et protéger mon entourage lors de la prise de mon traitement à domicile.[;crlf;]11[;]11[;]11[;]False[;]0[;][;crlf;]2,63636363636364[;]2[;]1,55345522642137[;]2,41322314049587[;crlf;]4[;]0[;]11[;]1[;][;crlf;]2[;]0[;]22[;]2[;][;crlf;]1[;]0[;]33[;]3[;][;crlf;]2[;]0[;]44[;]4[;][;crlf;]2[;]0[;]55[;]5[;]"/>
  <p:tag name="HASRESULTS" val="True"/>
</p:tagLst>
</file>

<file path=ppt/tags/tag140.xml><?xml version="1.0" encoding="utf-8"?>
<p:tagLst xmlns:a="http://schemas.openxmlformats.org/drawingml/2006/main" xmlns:r="http://schemas.openxmlformats.org/officeDocument/2006/relationships" xmlns:p="http://schemas.openxmlformats.org/presentationml/2006/main">
  <p:tag name="ZEROBASED" val="False"/>
</p:tagLst>
</file>

<file path=ppt/tags/tag14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7F9FDA551B84A88AEA4BFDC4BB7A214&lt;/guid&gt;&#10;        &lt;description /&gt;&#10;        &lt;date&gt;3/4/2016 3:07: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BBFE0500A9F46A9BA77391A68E18326&lt;/guid&gt;&#10;            &lt;repollguid&gt;05AFB2A423584053992F72F0DCBC867C&lt;/repollguid&gt;&#10;            &lt;sourceid&gt;6B74AF6372444D869EFCA14A82BC6A6F&lt;/sourceid&gt;&#10;            &lt;questiontext&gt;Je sais à qui m’adresser pour obtenir de l’aide ou poser des questions complémentair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3DFC5B3B2B343AB9B7323F0DAE84D21&lt;/guid&gt;&#10;                    &lt;answertext&gt;1&lt;/answertext&gt;&#10;                    &lt;valuetype&gt;0&lt;/valuetype&gt;&#10;                &lt;/answer&gt;&#10;                &lt;answer&gt;&#10;                    &lt;guid&gt;2C44A8C9213C45E88FEBC3FF08417931&lt;/guid&gt;&#10;                    &lt;answertext&gt;2&lt;/answertext&gt;&#10;                    &lt;valuetype&gt;0&lt;/valuetype&gt;&#10;                &lt;/answer&gt;&#10;                &lt;answer&gt;&#10;                    &lt;guid&gt;A854742BED294746A89FDF3B3479BBCC&lt;/guid&gt;&#10;                    &lt;answertext&gt;3&lt;/answertext&gt;&#10;                    &lt;valuetype&gt;0&lt;/valuetype&gt;&#10;                &lt;/answer&gt;&#10;                &lt;answer&gt;&#10;                    &lt;guid&gt;BFF04DD77F9449949EDE363E342A9866&lt;/guid&gt;&#10;                    &lt;answertext&gt;4&lt;/answertext&gt;&#10;                    &lt;valuetype&gt;0&lt;/valuetype&gt;&#10;                &lt;/answer&gt;&#10;                &lt;answer&gt;&#10;                    &lt;guid&gt;F3614EB258AB4A76AA48883C0F3E733D&lt;/guid&gt;&#10;                    &lt;answertext&gt;5&lt;/answertext&gt;&#10;                    &lt;valuetype&gt;0&lt;/valuetype&gt;&#10;                &lt;/answer&gt;&#10;            &lt;/answers&gt;&#10;        &lt;/multichoice&gt;&#10;    &lt;/questions&gt;&#10;&lt;/questionlist&gt;"/>
  <p:tag name="LIVECHARTING" val="False"/>
  <p:tag name="AUTOOPENPOLL" val="True"/>
  <p:tag name="AUTOFORMATCHART" val="True"/>
  <p:tag name="RESULTS" val="Je sais à qui m’adresser pour obtenir de l’aide ou poser des questions complémentaires.[;crlf;]15[;]17[;]15[;]False[;]0[;][;crlf;]4,8[;]5[;]0,4[;]0,16[;crlf;]0[;]0[;]11[;]1[;][;crlf;]0[;]0[;]22[;]2[;][;crlf;]0[;]0[;]33[;]3[;][;crlf;]3[;]0[;]44[;]4[;][;crlf;]12[;]0[;]55[;]5[;]"/>
  <p:tag name="HASRESULTS" val="True"/>
</p:tagLst>
</file>

<file path=ppt/tags/tag143.xml><?xml version="1.0" encoding="utf-8"?>
<p:tagLst xmlns:a="http://schemas.openxmlformats.org/drawingml/2006/main" xmlns:r="http://schemas.openxmlformats.org/officeDocument/2006/relationships" xmlns:p="http://schemas.openxmlformats.org/presentationml/2006/main">
  <p:tag name="ZEROBASED" val="False"/>
</p:tagLst>
</file>

<file path=ppt/tags/tag1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4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CE19CAA057D40AB98AC4798F282897B&lt;/guid&gt;&#10;        &lt;description /&gt;&#10;        &lt;date&gt;3/4/2016 3:09: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3386020523C442586154D41EBB064F3&lt;/guid&gt;&#10;            &lt;repollguid&gt;FFF92E86082443A3A913EBEABA460F48&lt;/repollguid&gt;&#10;            &lt;sourceid&gt;E31F5335980545B6AD5C5DB81592E159&lt;/sourceid&gt;&#10;            &lt;questiontext&gt;Le local où a eu lieu la séance d’apprentissage était approprié.&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266396A8BBCD4D9AA5C66FC31DDF99E1&lt;/guid&gt;&#10;                    &lt;answertext&gt;1&lt;/answertext&gt;&#10;                    &lt;valuetype&gt;0&lt;/valuetype&gt;&#10;                &lt;/answer&gt;&#10;                &lt;answer&gt;&#10;                    &lt;guid&gt;35C9E3CF8D9F4651827824A4DBD4EE34&lt;/guid&gt;&#10;                    &lt;answertext&gt;2&lt;/answertext&gt;&#10;                    &lt;valuetype&gt;0&lt;/valuetype&gt;&#10;                &lt;/answer&gt;&#10;                &lt;answer&gt;&#10;                    &lt;guid&gt;61959E310C0644AF8AB5FB3D00A19A13&lt;/guid&gt;&#10;                    &lt;answertext&gt;3&lt;/answertext&gt;&#10;                    &lt;valuetype&gt;0&lt;/valuetype&gt;&#10;                &lt;/answer&gt;&#10;                &lt;answer&gt;&#10;                    &lt;guid&gt;FD572C72654C4366B5BF1E4B662BC225&lt;/guid&gt;&#10;                    &lt;answertext&gt;4&lt;/answertext&gt;&#10;                    &lt;valuetype&gt;0&lt;/valuetype&gt;&#10;                &lt;/answer&gt;&#10;                &lt;answer&gt;&#10;                    &lt;guid&gt;93E8CAB5AAC34E7A9A102E1DF89450DE&lt;/guid&gt;&#10;                    &lt;answertext&gt;5&lt;/answertext&gt;&#10;                    &lt;valuetype&gt;0&lt;/valuetype&gt;&#10;                &lt;/answer&gt;&#10;            &lt;/answers&gt;&#10;        &lt;/multichoice&gt;&#10;    &lt;/questions&gt;&#10;&lt;/questionlist&gt;"/>
  <p:tag name="LIVECHARTING" val="False"/>
  <p:tag name="AUTOOPENPOLL" val="True"/>
  <p:tag name="AUTOFORMATCHART" val="True"/>
  <p:tag name="RESULTS" val="Le local où a eu lieu la séance d’apprentissage était approprié.[;crlf;]14[;]17[;]14[;]False[;]0[;][;crlf;]4,85714285714286[;]5[;]0,349927106111883[;]0,122448979591837[;crlf;]0[;]0[;]11[;]1[;][;crlf;]0[;]0[;]22[;]2[;][;crlf;]0[;]0[;]33[;]3[;][;crlf;]2[;]0[;]44[;]4[;][;crlf;]12[;]0[;]55[;]5[;]"/>
  <p:tag name="HASRESULTS" val="True"/>
</p:tagLst>
</file>

<file path=ppt/tags/tag146.xml><?xml version="1.0" encoding="utf-8"?>
<p:tagLst xmlns:a="http://schemas.openxmlformats.org/drawingml/2006/main" xmlns:r="http://schemas.openxmlformats.org/officeDocument/2006/relationships" xmlns:p="http://schemas.openxmlformats.org/presentationml/2006/main">
  <p:tag name="ZEROBASED" val="False"/>
</p:tagLst>
</file>

<file path=ppt/tags/tag14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4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EC4E6506F034DA5BCCDEA2EDDCBBD96&lt;/guid&gt;&#10;        &lt;description /&gt;&#10;        &lt;date&gt;3/4/2016 3:11: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A597064FD9649388B7605E18BECB73E&lt;/guid&gt;&#10;            &lt;repollguid&gt;D4049B3C141446399C930F819CDE60D0&lt;/repollguid&gt;&#10;            &lt;sourceid&gt;4E084C43FE6149FDA58875756DE6F010&lt;/sourceid&gt;&#10;            &lt;questiontext&gt;Globalement, je sui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14C4AC59346942839A30CB3971FD2F73&lt;/guid&gt;&#10;                    &lt;answertext&gt;1&lt;/answertext&gt;&#10;                    &lt;valuetype&gt;0&lt;/valuetype&gt;&#10;                &lt;/answer&gt;&#10;                &lt;answer&gt;&#10;                    &lt;guid&gt;98AF7C440D2E458AB052F1AA05059916&lt;/guid&gt;&#10;                    &lt;answertext&gt;2&lt;/answertext&gt;&#10;                    &lt;valuetype&gt;0&lt;/valuetype&gt;&#10;                &lt;/answer&gt;&#10;                &lt;answer&gt;&#10;                    &lt;guid&gt;909A8E6C4A1F4581954001A1CA2FB02B&lt;/guid&gt;&#10;                    &lt;answertext&gt;3&lt;/answertext&gt;&#10;                    &lt;valuetype&gt;0&lt;/valuetype&gt;&#10;                &lt;/answer&gt;&#10;                &lt;answer&gt;&#10;                    &lt;guid&gt;613D31D46B9C490AADA407D7B133EFE2&lt;/guid&gt;&#10;                    &lt;answertext&gt;4&lt;/answertext&gt;&#10;                    &lt;valuetype&gt;0&lt;/valuetype&gt;&#10;                &lt;/answer&gt;&#10;                &lt;answer&gt;&#10;                    &lt;guid&gt;8ED59D03F7CB48F98D24E0122A960ED7&lt;/guid&gt;&#10;                    &lt;answertext&gt;5&lt;/answertext&gt;&#10;                    &lt;valuetype&gt;0&lt;/valuetype&gt;&#10;                &lt;/answer&gt;&#10;            &lt;/answers&gt;&#10;        &lt;/multichoice&gt;&#10;    &lt;/questions&gt;&#10;&lt;/questionlist&gt;"/>
  <p:tag name="RESULTS" val="Globalement, je suis: [;crlf;]15[;]17[;]15[;]False[;]0[;][;crlf;]4,13333333333333[;]5[;]1,14697670227235[;]1,31555555555556[;crlf;]1[;]0[;]11[;]1[;][;crlf;]0[;]0[;]22[;]2[;][;crlf;]3[;]0[;]33[;]3[;][;crlf;]3[;]0[;]44[;]4[;][;crlf;]8[;]0[;]55[;]5[;]"/>
  <p:tag name="HASRESULTS" val="True"/>
  <p:tag name="LIVECHARTING" val="False"/>
  <p:tag name="AUTOOPENPOLL" val="True"/>
  <p:tag name="AUTOFORMATCHART" val="True"/>
</p:tagLst>
</file>

<file path=ppt/tags/tag149.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5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C55059E68414BB1B676630A155E2A86&lt;/guid&gt;&#10;        &lt;description /&gt;&#10;        &lt;date&gt;3/4/2016 10:53:2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FACA46BED264C3EBCBF6F19889D0AD6&lt;/guid&gt;&#10;            &lt;repollguid&gt;EE187EDADA5843A287D8D626A5AC84ED&lt;/repollguid&gt;&#10;            &lt;sourceid&gt;1563CFCC82EC44B19C64F1E4CCEF3A17&lt;/sourceid&gt;&#10;            &lt;questiontext&gt;Je connais l’importance de prendre le bon nombre de comprimés, au bon moment de la journée et ce, de la bonne faç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68FF5F8D71CC4FB89CBBF6C6692D8265&lt;/guid&gt;&#10;                    &lt;answertext&gt;1&lt;/answertext&gt;&#10;                    &lt;valuetype&gt;0&lt;/valuetype&gt;&#10;                &lt;/answer&gt;&#10;                &lt;answer&gt;&#10;                    &lt;guid&gt;2E0144805CD4406E9FD3A9383529EBEE&lt;/guid&gt;&#10;                    &lt;answertext&gt;2&lt;/answertext&gt;&#10;                    &lt;valuetype&gt;0&lt;/valuetype&gt;&#10;                &lt;/answer&gt;&#10;                &lt;answer&gt;&#10;                    &lt;guid&gt;0FD11566D1A041F9942E2A965462A24E&lt;/guid&gt;&#10;                    &lt;answertext&gt;3&lt;/answertext&gt;&#10;                    &lt;valuetype&gt;0&lt;/valuetype&gt;&#10;                &lt;/answer&gt;&#10;                &lt;answer&gt;&#10;                    &lt;guid&gt;EA8B49C07EAB4C738A821EF0DF4FF265&lt;/guid&gt;&#10;                    &lt;answertext&gt;4&lt;/answertext&gt;&#10;                    &lt;valuetype&gt;0&lt;/valuetype&gt;&#10;                &lt;/answer&gt;&#10;                &lt;answer&gt;&#10;                    &lt;guid&gt;A4655CB206034A0D9A3B44D11CAC949E&lt;/guid&gt;&#10;                    &lt;answertext&gt;5&lt;/answertext&gt;&#10;                    &lt;valuetype&gt;0&lt;/valuetype&gt;&#10;                &lt;/answer&gt;&#10;            &lt;/answers&gt;&#10;        &lt;/multichoice&gt;&#10;    &lt;/questions&gt;&#10;&lt;/questionlist&gt;"/>
  <p:tag name="LIVECHARTING" val="False"/>
  <p:tag name="AUTOOPENPOLL" val="True"/>
  <p:tag name="AUTOFORMATCHART" val="True"/>
  <p:tag name="RESULTS" val="Je connais l’importance de prendre le bon nombre de comprimés, au bon moment de la journée et ce, de la bonne façon.[;crlf;]11[;]11[;]11[;]False[;]0[;][;crlf;]3,90909090909091[;]5[;]1,37870462619119[;]1,90082644628099[;crlf;]1[;]0[;]11[;]1[;][;crlf;]1[;]0[;]22[;]2[;][;crlf;]2[;]0[;]33[;]3[;][;crlf;]1[;]0[;]44[;]4[;][;crlf;]6[;]0[;]55[;]5[;]"/>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2C3F3D9EEE94D1893588531874293E6&lt;/guid&gt;&#10;        &lt;description /&gt;&#10;        &lt;date&gt;3/4/2016 10:39:0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FD851E92FBB4C97B8B52CE87B479A6D&lt;/guid&gt;&#10;            &lt;repollguid&gt;3940BF21B6AF4FB19577C192AE7E3CEE&lt;/repollguid&gt;&#10;            &lt;sourceid&gt;FBFC185A08C3468A938A6BB814300B3D&lt;/sourceid&gt;&#10;            &lt;questiontext&gt;Vous venez assister à cette séance d’apprentissage en tant que: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demographic&gt;True&lt;/demographic&gt;&#10;            &lt;groupname /&gt;&#10;            &lt;answers&gt;&#10;                &lt;answer&gt;&#10;                    &lt;guid&gt;2F24181285834134B409393144BD52E6&lt;/guid&gt;&#10;                    &lt;answertext&gt;Patient qui prend ou prendra sous peu une thérapie par voie orale contre le cancer.&lt;/answertext&gt;&#10;                    &lt;valuetype&gt;0&lt;/valuetype&gt;&#10;                &lt;/answer&gt;&#10;                &lt;answer&gt;&#10;                    &lt;guid&gt;01BB3807F6724E6EBF7EF83B791118E0&lt;/guid&gt;&#10;                    &lt;answertext&gt;Membre de la famille, ami ou proche aidant&lt;/answertext&gt;&#10;                    &lt;valuetype&gt;0&lt;/valuetype&gt;&#10;                &lt;/answer&gt;&#10;            &lt;/answers&gt;&#10;        &lt;/multichoice&gt;&#10;    &lt;/questions&gt;&#10;&lt;/questionlist&gt;"/>
  <p:tag name="LIVECHARTING" val="False"/>
  <p:tag name="AUTOOPENPOLL" val="True"/>
  <p:tag name="AUTOFORMATCHART" val="True"/>
  <p:tag name="RESULTS" val="Vous venez assister à cette séance d’apprentissage en tant que: [;crlf;]10[;]10[;]10[;]False[;]0[;][;crlf;]1,4[;]1[;]0,489897948556636[;]0,24[;crlf;]6[;]0[;]Patient qui prend ou prendra sous peu une thérapie par voie orale contre le cancer.1[;]Patient qui prend ou prendra sous peu une thérapie par voie orale contre le cancer.[;][;crlf;]4[;]0[;]Membre de la famille, ami ou proche aidant.2[;]Membre de la famille, ami ou proche aidant.[;]"/>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DFF7AAEB3B64B6BAC9BC5731EAD7D85&lt;/guid&gt;&#10;        &lt;description /&gt;&#10;        &lt;date&gt;3/4/2016 10:55: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EC4DF07F319470396268353A67F23F5&lt;/guid&gt;&#10;            &lt;repollguid&gt;BB830EBFBA1B4EA782687E48D2FCF7D4&lt;/repollguid&gt;&#10;            &lt;sourceid&gt;4547BEC4F8384FB290CD92CF55C13F5E&lt;/sourceid&gt;&#10;            &lt;questiontext&gt;Je sais reconnaître les effets secondaires de mon traitement et quoi faire s’ils se manifest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40900D1EE36741A9AA4C3EE4E3A7C77A&lt;/guid&gt;&#10;                    &lt;answertext&gt;1&lt;/answertext&gt;&#10;                    &lt;valuetype&gt;0&lt;/valuetype&gt;&#10;                &lt;/answer&gt;&#10;                &lt;answer&gt;&#10;                    &lt;guid&gt;94C7AA91C7064C9182D95672B95DF7EB&lt;/guid&gt;&#10;                    &lt;answertext&gt;2&lt;/answertext&gt;&#10;                    &lt;valuetype&gt;0&lt;/valuetype&gt;&#10;                &lt;/answer&gt;&#10;                &lt;answer&gt;&#10;                    &lt;guid&gt;88A569E45FF849CEA7794A85EEDC808C&lt;/guid&gt;&#10;                    &lt;answertext&gt;3&lt;/answertext&gt;&#10;                    &lt;valuetype&gt;0&lt;/valuetype&gt;&#10;                &lt;/answer&gt;&#10;                &lt;answer&gt;&#10;                    &lt;guid&gt;E19B166F29784DBD926F5DF68D01BB23&lt;/guid&gt;&#10;                    &lt;answertext&gt;4&lt;/answertext&gt;&#10;                    &lt;valuetype&gt;0&lt;/valuetype&gt;&#10;                &lt;/answer&gt;&#10;                &lt;answer&gt;&#10;                    &lt;guid&gt;6C983D949DD948B3921F8B51CAE38954&lt;/guid&gt;&#10;                    &lt;answertext&gt;5&lt;/answertext&gt;&#10;                    &lt;valuetype&gt;0&lt;/valuetype&gt;&#10;                &lt;/answer&gt;&#10;            &lt;/answers&gt;&#10;        &lt;/multichoice&gt;&#10;    &lt;/questions&gt;&#10;&lt;/questionlist&gt;"/>
  <p:tag name="LIVECHARTING" val="False"/>
  <p:tag name="AUTOOPENPOLL" val="True"/>
  <p:tag name="AUTOFORMATCHART" val="True"/>
  <p:tag name="RESULTS" val="Je sais reconnaître les effets secondaires de mon traitement et quoi faire s’ils se manifestent.[;crlf;]11[;]11[;]11[;]False[;]0[;][;crlf;]2,27272727272727[;]2[;]1,21287855128421[;]1,47107438016529[;crlf;]4[;]0[;]11[;]1[;][;crlf;]2[;]0[;]22[;]2[;][;crlf;]4[;]0[;]33[;]3[;][;crlf;]0[;]0[;]44[;]4[;][;crlf;]1[;]0[;]55[;]5[;]"/>
  <p:tag name="HASRESULTS"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F74424F9B0F48CC916480FC091B9588&lt;/guid&gt;&#10;        &lt;description /&gt;&#10;        &lt;date&gt;3/4/2016 11:04:3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955B7052DC540A08BDBDD908E48C836&lt;/guid&gt;&#10;            &lt;repollguid&gt;7E3C9BEED95B4BCF99023B2DBD283AC1&lt;/repollguid&gt;&#10;            &lt;sourceid&gt;3CF05D41EBE246239F779D8285695C7B&lt;/sourceid&gt;&#10;            &lt;questiontext&gt;Les explications données dans la vidéo sur la manipulation sécuritaire et la gestion des déchets étaient claires et faciles à comprend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423E601DA6D34A9FA5DEFC9843FC941F&lt;/guid&gt;&#10;                    &lt;answertext&gt;1&lt;/answertext&gt;&#10;                    &lt;valuetype&gt;0&lt;/valuetype&gt;&#10;                &lt;/answer&gt;&#10;                &lt;answer&gt;&#10;                    &lt;guid&gt;A06BB9C4064E4C0CB59F2E19CAB9F5D7&lt;/guid&gt;&#10;                    &lt;answertext&gt;2&lt;/answertext&gt;&#10;                    &lt;valuetype&gt;0&lt;/valuetype&gt;&#10;                &lt;/answer&gt;&#10;                &lt;answer&gt;&#10;                    &lt;guid&gt;E852505725DE48DF86145B3F513FC153&lt;/guid&gt;&#10;                    &lt;answertext&gt;3&lt;/answertext&gt;&#10;                    &lt;valuetype&gt;0&lt;/valuetype&gt;&#10;                &lt;/answer&gt;&#10;                &lt;answer&gt;&#10;                    &lt;guid&gt;234204E8BCB7438BB5C65C017963EC51&lt;/guid&gt;&#10;                    &lt;answertext&gt;4&lt;/answertext&gt;&#10;                    &lt;valuetype&gt;0&lt;/valuetype&gt;&#10;                &lt;/answer&gt;&#10;                &lt;answer&gt;&#10;                    &lt;guid&gt;6B85FFD13170479B8F045082F50B4EF8&lt;/guid&gt;&#10;                    &lt;answertext&gt;5&lt;/answertext&gt;&#10;                    &lt;valuetype&gt;0&lt;/valuetype&gt;&#10;                &lt;/answer&gt;&#10;            &lt;/answers&gt;&#10;        &lt;/multichoice&gt;&#10;    &lt;/questions&gt;&#10;&lt;/questionlist&gt;"/>
  <p:tag name="LIVECHARTING" val="False"/>
  <p:tag name="AUTOOPENPOLL" val="True"/>
  <p:tag name="AUTOFORMATCHART" val="True"/>
  <p:tag name="RESULTS" val="Les explications données dans la vidéo sur la manipulation sécuritaire et la gestion des déchets étaient claires et faciles à comprendre.[;crlf;]11[;]11[;]11[;]False[;]0[;][;crlf;]4,36363636363636[;]4[;]0,642824346533225[;]0,413223140495868[;crlf;]0[;]0[;]11[;]1[;][;crlf;]0[;]0[;]22[;]2[;][;crlf;]1[;]0[;]33[;]3[;][;crlf;]5[;]0[;]44[;]4[;][;crlf;]5[;]0[;]55[;]5[;]"/>
  <p:tag name="HASRESULTS" val="Tru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B7B9F83011448B0A95EEE97B0CF4507&lt;/guid&gt;&#10;        &lt;description /&gt;&#10;        &lt;date&gt;3/4/2016 11:06:5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DC0296F3DC241C8A28C77C9CE833BEF&lt;/guid&gt;&#10;            &lt;repollguid&gt;2059415B6A9D44F2AC7F0713F83FEE54&lt;/repollguid&gt;&#10;            &lt;sourceid&gt;4F07241EE1844A17A4BD461201EC5FA4&lt;/sourceid&gt;&#10;            &lt;questiontext&gt;Je dois garder mon médicament dans un endroi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23E36A5A00D4AF89F3F6A55273A9ECA&lt;/guid&gt;&#10;                    &lt;answertext&gt;Chaud et lumineux, par exemple sur le bord d’une fenêtre&lt;/answertext&gt;&#10;                    &lt;valuetype&gt;-1&lt;/valuetype&gt;&#10;                &lt;/answer&gt;&#10;                &lt;answer&gt;&#10;                    &lt;guid&gt;1CD0481B1CA0475392AED4731435677E&lt;/guid&gt;&#10;                    &lt;answertext&gt;À l’abri de la chaleur, de la lumière et de l’humidité, par exemple dans un cabinet surélevé de la cuisine&lt;/answertext&gt;&#10;                    &lt;valuetype&gt;1&lt;/valuetype&gt;&#10;                &lt;/answer&gt;&#10;                &lt;answer&gt;&#10;                    &lt;guid&gt;6986B40D17D544B091157EDE5AFC7560&lt;/guid&gt;&#10;                    &lt;answertext&gt;À l’abri de la lumière, par exemple dans un cabinet surélevé de la salle de bain &lt;/answertext&gt;&#10;                    &lt;valuetype&gt;-1&lt;/valuetype&gt;&#10;                &lt;/answer&gt;&#10;            &lt;/answers&gt;&#10;        &lt;/multichoice&gt;&#10;    &lt;/questions&gt;&#10;&lt;/questionlist&gt;"/>
  <p:tag name="LIVECHARTING" val="False"/>
  <p:tag name="AUTOOPENPOLL" val="True"/>
  <p:tag name="AUTOFORMATCHART" val="True"/>
  <p:tag name="RESULTS" val="Je dois garder mon médicament dans un endroit:[;crlf;]10[;]11[;]10[;]False[;]10[;][;crlf;]2[;]2[;]0[;]0[;crlf;]0[;]-1[;]Chaud et lumineux, par exemple sur le bord d’une fenêtre.1[;]Chaud et lumineux, par exemple sur le bord d’une fenêtre.[;][;crlf;]10[;]1[;]À l’abri de la chaleur, de la lumière et de l’humidité, par exemple dans un cabinet surélevé de la cuisine.2[;]À l’abri de la chaleur, de la lumière et de l’humidité, par exemple dans un cabinet surélevé de la cuisine.[;][;crlf;]0[;]-1[;]À l’abri de la lumière, par exemple dans un cabinet surélevé de la salle de bain. 3[;]À l’abri de la lumière, par exemple dans un cabinet surélevé de la salle de bain. [;]"/>
  <p:tag name="HASRESULTS" val="Tru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CORRECTINCORRECT"/>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8B754AC3521C4357AD13F9DA18DFB685&lt;/guid&gt;&#10;        &lt;description /&gt;&#10;        &lt;date&gt;3/4/2016 11:11:1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8B8FCC25DD04C27A7F2607389DE2071&lt;/guid&gt;&#10;            &lt;repollguid&gt;703570FBFDC34D43972947B1391A9DE0&lt;/repollguid&gt;&#10;            &lt;sourceid&gt;E818144E4C9845F08CAEEB1220C7EEB8&lt;/sourceid&gt;&#10;            &lt;questiontext&gt;Lorsque le contenant est vide, je le mets au recyclage… c’est du plastique après tou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95F33D57909C4E4395DB707CB482B78C&lt;/guid&gt;&#10;                    &lt;answertext&gt;Vrai&lt;/answertext&gt;&#10;                    &lt;valuetype&gt;-1&lt;/valuetype&gt;&#10;                &lt;/answer&gt;&#10;                &lt;answer&gt;&#10;                    &lt;guid&gt;B082429736BF4C999EBED1284A8739D3&lt;/guid&gt;&#10;                    &lt;answertext&gt;Faux&lt;/answertext&gt;&#10;                    &lt;valuetype&gt;1&lt;/valuetype&gt;&#10;                &lt;/answer&gt;&#10;            &lt;/answers&gt;&#10;        &lt;/multichoice&gt;&#10;    &lt;/questions&gt;&#10;&lt;/questionlist&gt;"/>
  <p:tag name="LIVECHARTING" val="False"/>
  <p:tag name="AUTOOPENPOLL" val="True"/>
  <p:tag name="AUTOFORMATCHART" val="True"/>
  <p:tag name="RESULTS" val="Lorsque le contenant est vide, je le mets au recyclage… c’est du plastique après tout![;crlf;]11[;]11[;]11[;]False[;]11[;][;crlf;]2[;]2[;]0[;]0[;crlf;]0[;]-1[;]Vrai1[;]Vrai[;][;crlf;]11[;]1[;]Faux2[;]Faux[;]"/>
  <p:tag name="HASRESULTS" val="Tru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3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3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39BBDB48F4947E1B059EC9BF08A4AA2&lt;/guid&gt;&#10;        &lt;description /&gt;&#10;        &lt;date&gt;3/4/2016 11:15: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9F82AA3FCD4DCE8ECFA465A85BCB1C&lt;/guid&gt;&#10;            &lt;repollguid&gt;8853FFAF12224DDB8357C6D6C571BB8C&lt;/repollguid&gt;&#10;            &lt;sourceid&gt;520982A0249D4AC79A77C62FD6EEE5C0&lt;/sourceid&gt;&#10;            &lt;questiontext&gt;J’ai un peu de difficulté à ouvrir mon contenant de médicament considéré cytotoxique. Si mon partenaire veut m’aider, que doit-il fai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1CF84CF92E146E0B5DBFD5D4BB7D4A0&lt;/guid&gt;&#10;                    &lt;answertext&gt;Se laver les mains avant et après avoir manipulé le médicament.&lt;/answertext&gt;&#10;                    &lt;valuetype&gt;-1&lt;/valuetype&gt;&#10;                &lt;/answer&gt;&#10;                &lt;answer&gt;&#10;                    &lt;guid&gt;DA846FD9055149A085317B14571EA410&lt;/guid&gt;&#10;                    &lt;answertext&gt;Se laver les mains, mettre des gants pour manipuler le médicament et se relaver les mains.&lt;/answertext&gt;&#10;                    &lt;valuetype&gt;1&lt;/valuetype&gt;&#10;                &lt;/answer&gt;&#10;            &lt;/answers&gt;&#10;        &lt;/multichoice&gt;&#10;    &lt;/questions&gt;&#10;&lt;/questionlist&gt;"/>
  <p:tag name="LIVECHARTING" val="False"/>
  <p:tag name="AUTOOPENPOLL" val="True"/>
  <p:tag name="AUTOFORMATCHART" val="True"/>
  <p:tag name="RESULTS" val="J’ai un peu de difficulté à ouvrir mon contenant de médicament considéré cytotoxique. Si mon partenaire veut m’aider, que doit-il faire?[;crlf;]10[;]11[;]10[;]False[;]9[;][;crlf;]1,9[;]2[;]0,3[;]0,09[;crlf;]1[;]-1[;]Se laver les mains avant et après avoir manipulé le médicament.1[;]Se laver les mains avant et après avoir manipulé le médicament.[;][;crlf;]9[;]1[;]Se laver les mains, mettre des gants pour manipuler le médicament et se relaver les mains.2[;]Se laver les mains, mettre des gants pour manipuler le médicament et se relaver les mains.[;]"/>
  <p:tag name="HASRESULTS" val="Tru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3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210EEA2B31B24079AFB82C3EEF5EC47F&lt;/guid&gt;&#10;        &lt;description /&gt;&#10;        &lt;date&gt;3/4/2016 11:18: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E8C1BBD1D704D3C810BFA28E515D0C5&lt;/guid&gt;&#10;            &lt;repollguid&gt;E0A5FA0617364E918EF3CC353C535D31&lt;/repollguid&gt;&#10;            &lt;sourceid&gt;93FD4FE2C473409F88EA8E9CE2D7466B&lt;/sourceid&gt;&#10;            &lt;questiontext&gt;Mon petit-fils a avalé deux de mes comprimés ce matin! Il croyait que c’était des bonbons! Je dois appeler le centre antipoison pour qu’on m’explique ce que je dois fai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44601D218B9F45EEA69B5C72950328B9&lt;/guid&gt;&#10;                    &lt;answertext&gt;Vrai&lt;/answertext&gt;&#10;                    &lt;valuetype&gt;1&lt;/valuetype&gt;&#10;                &lt;/answer&gt;&#10;                &lt;answer&gt;&#10;                    &lt;guid&gt;37A0A18E29414F98A95D72A7F130B303&lt;/guid&gt;&#10;                    &lt;answertext&gt;Faux&lt;/answertext&gt;&#10;                    &lt;valuetype&gt;-1&lt;/valuetype&gt;&#10;                &lt;/answer&gt;&#10;            &lt;/answers&gt;&#10;        &lt;/multichoice&gt;&#10;    &lt;/questions&gt;&#10;&lt;/questionlist&gt;"/>
  <p:tag name="LIVECHARTING" val="False"/>
  <p:tag name="AUTOOPENPOLL" val="True"/>
  <p:tag name="AUTOFORMATCHART" val="True"/>
  <p:tag name="RESULTS" val="Mon petit-fils a avalé deux de mes comprimés ce matin! Il croyait que c’était des bonbons! Je dois appeler le centre antipoison pour qu’on m’explique ce que je dois faire.[;crlf;]11[;]11[;]11[;]False[;]11[;][;crlf;]1[;]1[;]0[;]0[;crlf;]11[;]1[;]Vrai1[;]Vrai[;][;crlf;]0[;]-1[;]Faux2[;]Faux[;]"/>
  <p:tag name="HASRESULTS" val="True"/>
</p:tagLst>
</file>

<file path=ppt/tags/tag3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035D3FF96FE43C3AED67A7EF496DE2C&lt;/guid&gt;&#10;        &lt;description /&gt;&#10;        &lt;date&gt;3/4/2016 11:20: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1ABF69E29A649CE83A6310C2379980F&lt;/guid&gt;&#10;            &lt;repollguid&gt;19487332181A41FABC593B09C03FA044&lt;/repollguid&gt;&#10;            &lt;sourceid&gt;80F2835FF97143F4A3E32A0E1CF29AE7&lt;/sourceid&gt;&#10;            &lt;questiontext&gt;Puisque les médicaments cytotoxiques sont principalement éliminés dans l’ur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2AF85F786D743D4AB487DAC58B3616E&lt;/guid&gt;&#10;                    &lt;answertext&gt;J’urine assis, je ferme le couvercle de la toilette, puis je  tire la chasse d’eau 2 fois pendant 4 jours.&lt;/answertext&gt;&#10;                    &lt;valuetype&gt;1&lt;/valuetype&gt;&#10;                &lt;/answer&gt;&#10;                &lt;answer&gt;&#10;                    &lt;guid&gt;029C3817E0B34C2CBADE741B55D890FB&lt;/guid&gt;&#10;                    &lt;answertext&gt;J’urine assis pour éviter les éclaboussures et je tire la chasse d’eau 1 fois pendant 1 jour.&lt;/answertext&gt;&#10;                    &lt;valuetype&gt;-1&lt;/valuetype&gt;&#10;                &lt;/answer&gt;&#10;                &lt;answer&gt;&#10;                    &lt;guid&gt;914217C167C644AFABF82460019B4A4B&lt;/guid&gt;&#10;                    &lt;answertext&gt;Je vis seul avec mon chien donc ces précautions ne me concernent pas.&lt;/answertext&gt;&#10;                    &lt;valuetype&gt;-1&lt;/valuetype&gt;&#10;                &lt;/answer&gt;&#10;            &lt;/answers&gt;&#10;        &lt;/multichoice&gt;&#10;    &lt;/questions&gt;&#10;&lt;/questionlist&gt;"/>
  <p:tag name="LIVECHARTING" val="False"/>
  <p:tag name="AUTOOPENPOLL" val="True"/>
  <p:tag name="AUTOFORMATCHART" val="True"/>
  <p:tag name="RESULTS" val="Puisque les médicaments cytotoxiques sont principalement éliminés dans l’urine:[;crlf;]11[;]11[;]11[;]False[;]10[;][;crlf;]1,18181818181818[;]1[;]0,574959574576069[;]0,330578512396694[;crlf;]10[;]1[;]J’urine assis, je ferme le couvercle de la toilette, puis je  tire la chasse d’eau 2 fois pendant 4 jours.1[;]J’urine assis, je ferme le couvercle de la toilette, puis je  tire la chasse d’eau 2 fois pendant 4 jours.[;][;crlf;]0[;]-1[;]J’urine assis pour éviter les éclaboussures et je tire la chasse d’eau 1 fois pendant 1 jour.2[;]J’urine assis pour éviter les éclaboussures et je tire la chasse d’eau 1 fois pendant 1 jour.[;][;crlf;]1[;]-1[;]Je vis seul avec mon chien donc ces précautions ne me concernent pas.3[;]Je vis seul avec mon chien donc ces précautions ne me concernent pas.[;]"/>
  <p:tag name="HASRESULTS" val="Tru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44.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45.xml><?xml version="1.0" encoding="utf-8"?>
<p:tagLst xmlns:a="http://schemas.openxmlformats.org/drawingml/2006/main" xmlns:r="http://schemas.openxmlformats.org/officeDocument/2006/relationships" xmlns:p="http://schemas.openxmlformats.org/presentationml/2006/main">
  <p:tag name="TYPE" val="TrueFalse"/>
  <p:tag name="RESULTS" val="Je rencontre mon podiatre (professionnel de la santé des pieds) pour des soins de pieds demain matin. Je n’ai pas besoin de lui dire que je prends des médicaments contre le cancer. Après tout, il ne fera que traiter mon ongle incarné.[;crlf;]9[;]9[;]9[;]False[;]9[;][;crlf;]2[;]2[;]0[;]0[;crlf;]0[;]-1[;]Vrai1[;]Vrai[;][;crlf;]9[;]1[;]Faux2[;]Faux[;]"/>
  <p:tag name="TPQUESTIONXML" val="﻿&lt;?xml version=&quot;1.0&quot; encoding=&quot;utf-8&quot;?&gt;&#10;&lt;questionlist&gt;&#10;    &lt;properties&gt;&#10;        &lt;guid&gt;19DF307AE17D4AE6B7BFB7FEC99C50CA&lt;/guid&gt;&#10;        &lt;description /&gt;&#10;        &lt;date&gt;3/4/2016 11:25: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5B86228A864FC880607C930CFBBE8B&lt;/guid&gt;&#10;            &lt;repollguid&gt;3FF4FD2F817D4F82A502E323CCF9ADBE&lt;/repollguid&gt;&#10;            &lt;sourceid&gt;D00F77E39E9245A78137181B295F1653&lt;/sourceid&gt;&#10;            &lt;questiontext&gt;Je rencontre mon podiatre (professionnel de la santé des pieds) pour des soins de pieds demain matin. Je n’ai pas besoin de lui dire que je prends des médicaments contre le cancer. Après tout, il ne fera que traiter mon ongle incarné.&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69259CA42C2144DC8897E22C28BE4252&lt;/guid&gt;&#10;                    &lt;answertext&gt;Vrai&lt;/answertext&gt;&#10;                    &lt;valuetype&gt;-1&lt;/valuetype&gt;&#10;                &lt;/answer&gt;&#10;                &lt;answer&gt;&#10;                    &lt;guid&gt;76F6514EC3144AB5BEAD2437C4ECBE7C&lt;/guid&gt;&#10;                    &lt;answertext&gt;Faux&lt;/answertext&gt;&#10;                    &lt;valuetype&gt;1&lt;/valuetype&gt;&#10;                &lt;/answer&gt;&#10;            &lt;/answers&gt;&#10;        &lt;/multichoice&gt;&#10;    &lt;/questions&gt;&#10;&lt;/questionlist&gt;"/>
  <p:tag name="HASRESULTS" val="False"/>
  <p:tag name="LIVECHARTING" val="False"/>
  <p:tag name="AUTOOPENPOLL" val="True"/>
  <p:tag name="AUTOFORMATCHART" val="True"/>
</p:tagLst>
</file>

<file path=ppt/tags/tag4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4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4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985BFC6A02524DE2BBDBE4E93B054ECF&lt;/guid&gt;&#10;        &lt;description /&gt;&#10;        &lt;date&gt;3/4/2016 11:28:0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F9F067FB958474999EDCDC7BAD163D4&lt;/guid&gt;&#10;            &lt;repollguid&gt;CCEAEAB461514BA8B17D71872639C6BD&lt;/repollguid&gt;&#10;            &lt;sourceid&gt;3CC2B7E8BC454762854A6898C17D0337&lt;/sourceid&gt;&#10;            &lt;questiontext&gt;Même si je prends des médicaments contre le cancer, je peux embrasser, cajoler et même dormir dans le même lit que mon partenaire. Je peux aussi jouer avec mes petits-enfants et les prendre dans mes bra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64EA482AFE6E491EA0CE848342A48BCC&lt;/guid&gt;&#10;                    &lt;answertext&gt;Vrai&lt;/answertext&gt;&#10;                    &lt;valuetype&gt;1&lt;/valuetype&gt;&#10;                &lt;/answer&gt;&#10;                &lt;answer&gt;&#10;                    &lt;guid&gt;72487EAE91A9453FB2403DFC0144AC7D&lt;/guid&gt;&#10;                    &lt;answertext&gt;Faux&lt;/answertext&gt;&#10;                    &lt;valuetype&gt;-1&lt;/valuetype&gt;&#10;                &lt;/answer&gt;&#10;            &lt;/answers&gt;&#10;        &lt;/multichoice&gt;&#10;    &lt;/questions&gt;&#10;&lt;/questionlist&gt;"/>
  <p:tag name="LIVECHARTING" val="False"/>
  <p:tag name="AUTOOPENPOLL" val="True"/>
  <p:tag name="AUTOFORMATCHART" val="True"/>
  <p:tag name="RESULTS" val="Même si je prends des médicaments contre le cancer, je peux embrasser, cajoler et même dormir dans le même lit que mon partenaire. Je peux aussi jouer avec mes petits-enfants et les prendre dans mes bras. [;crlf;]10[;]11[;]10[;]False[;]10[;][;crlf;]1[;]1[;]0[;]0[;crlf;]10[;]1[;]Vrai1[;]Vrai[;][;crlf;]0[;]-1[;]Faux2[;]Faux[;]"/>
  <p:tag name="HASRESULTS" val="True"/>
</p:tagLst>
</file>

<file path=ppt/tags/tag4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E69502E5F16478C8C5530B50455C928&lt;/guid&gt;&#10;        &lt;description /&gt;&#10;        &lt;date&gt;3/10/2016 1:46: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78B656C765B43ABA6E9ACE405BF93AE&lt;/guid&gt;&#10;            &lt;repollguid&gt;38DE3EED61F64BC6A44728E36FBBCE91&lt;/repollguid&gt;&#10;            &lt;sourceid&gt;5EECF452BE8645F9B96DF22B3A08495C&lt;/sourceid&gt;&#10;            &lt;questiontext&gt;Dans quel groupe d’âge vous situez-vou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demographic&gt;True&lt;/demographic&gt;&#10;            &lt;groupname /&gt;&#10;            &lt;answers&gt;&#10;                &lt;answer&gt;&#10;                    &lt;guid&gt;BB4CFBD58ED04E278D793B82BCC69E72&lt;/guid&gt;&#10;                    &lt;answertext&gt;18 à 30 ans&lt;/answertext&gt;&#10;                    &lt;valuetype&gt;0&lt;/valuetype&gt;&#10;                &lt;/answer&gt;&#10;                &lt;answer&gt;&#10;                    &lt;guid&gt;AD4F2AA3248E42BEBEEF4EA1E95103F5&lt;/guid&gt;&#10;                    &lt;answertext&gt;31 à 40 ans&lt;/answertext&gt;&#10;                    &lt;valuetype&gt;0&lt;/valuetype&gt;&#10;                &lt;/answer&gt;&#10;                &lt;answer&gt;&#10;                    &lt;guid&gt;FA37C9CC18D142F3B40AD4DFC15EEC21&lt;/guid&gt;&#10;                    &lt;answertext&gt;41 à 50 ans&lt;/answertext&gt;&#10;                    &lt;valuetype&gt;0&lt;/valuetype&gt;&#10;                &lt;/answer&gt;&#10;                &lt;answer&gt;&#10;                    &lt;guid&gt;F1D887605308440591E688C9D6988FB8&lt;/guid&gt;&#10;                    &lt;answertext&gt;51 à 60 ans&lt;/answertext&gt;&#10;                    &lt;valuetype&gt;0&lt;/valuetype&gt;&#10;                &lt;/answer&gt;&#10;                &lt;answer&gt;&#10;                    &lt;guid&gt;B00AB571C38646A69A68EE10F7D26711&lt;/guid&gt;&#10;                    &lt;answertext&gt;60 ans et +&lt;/answertext&gt;&#10;                    &lt;valuetype&gt;0&lt;/valuetype&gt;&#10;                &lt;/answer&gt;&#10;            &lt;/answers&gt;&#10;        &lt;/multichoice&gt;&#10;    &lt;/questions&gt;&#10;&lt;/questionlist&gt;"/>
  <p:tag name="LIVECHARTING" val="False"/>
  <p:tag name="AUTOOPENPOLL" val="True"/>
  <p:tag name="AUTOFORMATCHART" val="True"/>
  <p:tag name="RESULTS" val="Dans quel groupe d’âge vous situez-vous?[;crlf;]11[;]11[;]11[;]False[;]0[;][;crlf;]4,36363636363636[;]5[;]0,979120874024455[;]0,958677685950413[;crlf;]0[;]0[;]18 à 30 ans1[;]18 à 30 ans[;][;crlf;]1[;]0[;]31 à 40 ans2[;]31 à 40 ans[;][;crlf;]1[;]0[;]41 à 50 ans3[;]41 à 50 ans[;][;crlf;]2[;]0[;]51 à 60 ans4[;]51 à 60 ans[;][;crlf;]7[;]0[;]60 ans et +5[;]60 ans et +[;]"/>
  <p:tag name="HASRESULTS" val="True"/>
</p:tagLst>
</file>

<file path=ppt/tags/tag5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5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9C2064829074DE398571F9875435188&lt;/guid&gt;&#10;        &lt;description /&gt;&#10;        &lt;date&gt;3/4/2016 11:29:5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ED90E54072641C6B7108414FA4B297A&lt;/guid&gt;&#10;            &lt;repollguid&gt;8B8799726AC6458E8443E0BA25CBDAB4&lt;/repollguid&gt;&#10;            &lt;sourceid&gt;D11CD88255D345D7A9001D8DCBE0457D&lt;/sourceid&gt;&#10;            &lt;questiontext&gt;Lorsque je prends mon médicament contre le cancer considéré cytotoxiqu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B5D7512013141A290C0B5E9D5704F17&lt;/guid&gt;&#10;                    &lt;answertext&gt;Je verse le comprimé dans la paume de ma main, puis je me lave les mains tout de suite après l’avoir pris.&lt;/answertext&gt;&#10;                    &lt;valuetype&gt;-1&lt;/valuetype&gt;&#10;                &lt;/answer&gt;&#10;                &lt;answer&gt;&#10;                    &lt;guid&gt;3758A67008C849F6ACC388C047B19F81&lt;/guid&gt;&#10;                    &lt;answertext&gt;Je verse le comprimé dans le couvercle puis, je mets le comprimé dans ma bouche en évitant le plus possible d’y toucher avec mes mains. Je me lave les mains avant et après avoir pris le médicament.&lt;/answertext&gt;&#10;                    &lt;valuetype&gt;1&lt;/valuetype&gt;&#10;                &lt;/answer&gt;&#10;            &lt;/answers&gt;&#10;        &lt;/multichoice&gt;&#10;    &lt;/questions&gt;&#10;&lt;/questionlist&gt;"/>
  <p:tag name="LIVECHARTING" val="False"/>
  <p:tag name="AUTOOPENPOLL" val="True"/>
  <p:tag name="AUTOFORMATCHART" val="True"/>
  <p:tag name="RESULTS" val="Lorsque je prends mon médicament contre le cancer considéré cytotoxique:[;crlf;]10[;]11[;]10[;]False[;]10[;][;crlf;]2[;]2[;]0[;]0[;crlf;]0[;]-1[;]Je verse le comprimé dans la paume de ma main, puis je me lave les mains tout de suite après l’avoir pris.1[;]Je verse le comprimé dans la paume de ma main, puis je me lave les mains tout de suite après l’avoir pris.[;][;crlf;]10[;]1[;]Je verse le comprimé dans le couvercle puis, je mets le comprimé dans ma bouche en évitant le plus possible d’y toucher avec mes mains. Je me lave les mains avant et après avoir pris le médicament.2[;]Je verse le comprimé dans le couvercle puis, je mets le comprimé dans ma bouche en évitant le plus possible d’y toucher avec mes mains. Je me lave les mains avant et après avoir pris le médicament.[;]"/>
  <p:tag name="HASRESULTS" val="True"/>
</p:tagLst>
</file>

<file path=ppt/tags/tag52.xml><?xml version="1.0" encoding="utf-8"?>
<p:tagLst xmlns:a="http://schemas.openxmlformats.org/drawingml/2006/main" xmlns:r="http://schemas.openxmlformats.org/officeDocument/2006/relationships" xmlns:p="http://schemas.openxmlformats.org/presentationml/2006/main">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54.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55.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38465DFFDDD64956B2E37D29935EDA74&lt;/guid&gt;&#10;        &lt;description /&gt;&#10;        &lt;date&gt;3/4/2016 11:35:5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F6079F60FC94934BC59B188E1757255&lt;/guid&gt;&#10;            &lt;repollguid&gt;B639BBC2FA1944A7BEC3F2AB07E6C407&lt;/repollguid&gt;&#10;            &lt;sourceid&gt;FBE3C5898F194719A2F8D2015ED9C38A&lt;/sourceid&gt;&#10;            &lt;questiontext&gt;Si ma pilule contre le cancer (considérée cytotoxique) tombe sur le sol ou le comptoir, je la ramasse et je lave immédiatement la surface avec de l’eau et du savon.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8A793E84704D436F8E30AC76666CF517&lt;/guid&gt;&#10;                    &lt;answertext&gt;Vrai&lt;/answertext&gt;&#10;                    &lt;valuetype&gt;1&lt;/valuetype&gt;&#10;                &lt;/answer&gt;&#10;                &lt;answer&gt;&#10;                    &lt;guid&gt;BD28A831356A42DC96E967059B18893E&lt;/guid&gt;&#10;                    &lt;answertext&gt;Faux&lt;/answertext&gt;&#10;                    &lt;valuetype&gt;-1&lt;/valuetype&gt;&#10;                &lt;/answer&gt;&#10;            &lt;/answers&gt;&#10;        &lt;/multichoice&gt;&#10;    &lt;/questions&gt;&#10;&lt;/questionlist&gt;"/>
  <p:tag name="LIVECHARTING" val="False"/>
  <p:tag name="AUTOOPENPOLL" val="True"/>
  <p:tag name="AUTOFORMATCHART" val="True"/>
  <p:tag name="RESULTS" val="Si ma pilule contre le cancer (considérée cytotoxique) tombe sur le sol ou le comptoir, je la ramasse et je lave immédiatement la surface avec de l’eau et du savon. [;crlf;]10[;]11[;]10[;]False[;]10[;][;crlf;]1[;]1[;]0[;]0[;crlf;]10[;]1[;]Vrai1[;]Vrai[;][;crlf;]0[;]-1[;]Faux2[;]Faux[;]"/>
  <p:tag name="HASRESULTS" val="True"/>
</p:tagLst>
</file>

<file path=ppt/tags/tag5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5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FA2B515F4E924B028C1C95D70081B23A&lt;/guid&gt;&#10;        &lt;description /&gt;&#10;        &lt;date&gt;3/4/2016 11:38:1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B7DE3B98EC44B92A8AE5A3F6F0F871D&lt;/guid&gt;&#10;            &lt;repollguid&gt;725A398EF5604B1B911AE7BEEA5193D5&lt;/repollguid&gt;&#10;            &lt;sourceid&gt;0CF3D7DE5B234DF5BE7C2666002F64BF&lt;/sourceid&gt;&#10;            &lt;questiontext&gt;Même si j’ai terminé de prendre mon médicament considéré cytotoxique aujourd’hui, mon partenaire et moi continuons d’utiliser le condom lors de moments intimes et ce, pendant 4 jours encore.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BCF5B906B4F4F4F896FBE2C9CC32611&lt;/guid&gt;&#10;                    &lt;answertext&gt;Vrai&lt;/answertext&gt;&#10;                    &lt;valuetype&gt;1&lt;/valuetype&gt;&#10;                &lt;/answer&gt;&#10;                &lt;answer&gt;&#10;                    &lt;guid&gt;208A2006B0D742BD8E7BC932F9AA2C00&lt;/guid&gt;&#10;                    &lt;answertext&gt;Faux&lt;/answertext&gt;&#10;                    &lt;valuetype&gt;-1&lt;/valuetype&gt;&#10;                &lt;/answer&gt;&#10;            &lt;/answers&gt;&#10;        &lt;/multichoice&gt;&#10;    &lt;/questions&gt;&#10;&lt;/questionlist&gt;"/>
  <p:tag name="LIVECHARTING" val="False"/>
  <p:tag name="AUTOOPENPOLL" val="True"/>
  <p:tag name="AUTOFORMATCHART" val="True"/>
  <p:tag name="RESULTS" val="Même si j’ai terminé de prendre mon médicament considéré cytotoxique aujourd’hui, mon partenaire et moi continuons d’utiliser le condom lors de moments intimes et ce, pendant 4 jours encore. [;crlf;]10[;]11[;]10[;]False[;]10[;][;crlf;]1[;]1[;]0[;]0[;crlf;]10[;]1[;]Vrai1[;]Vrai[;][;crlf;]0[;]-1[;]Faux2[;]Faux[;]"/>
  <p:tag name="HASRESULTS" val="True"/>
</p:tagLst>
</file>

<file path=ppt/tags/tag5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6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6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7CC05F9FF9240E4AA0D42DA2C72922D&lt;/guid&gt;&#10;        &lt;description /&gt;&#10;        &lt;date&gt;3/4/2016 1:28:5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97420AEB5914118A87DA56CB25E3BF1&lt;/guid&gt;&#10;            &lt;repollguid&gt;3B345D4763374A53936C25D248430B61&lt;/repollguid&gt;&#10;            &lt;sourceid&gt;2A52F2F968F640FA9097CD9756B92950&lt;/sourceid&gt;&#10;            &lt;questiontext&gt;Les explications données dans la vidéo sur l’assiduité au traitement étaient claires et faciles à comprend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8059AB1D4A1D48C488AFB95760178A99&lt;/guid&gt;&#10;                    &lt;answertext&gt;1&lt;/answertext&gt;&#10;                    &lt;valuetype&gt;0&lt;/valuetype&gt;&#10;                &lt;/answer&gt;&#10;                &lt;answer&gt;&#10;                    &lt;guid&gt;62D6FB08925D49A48F36A55C82F83F38&lt;/guid&gt;&#10;                    &lt;answertext&gt;2&lt;/answertext&gt;&#10;                    &lt;valuetype&gt;0&lt;/valuetype&gt;&#10;                &lt;/answer&gt;&#10;                &lt;answer&gt;&#10;                    &lt;guid&gt;DB30EB78F27A4BA8A06487CA9F407963&lt;/guid&gt;&#10;                    &lt;answertext&gt;3&lt;/answertext&gt;&#10;                    &lt;valuetype&gt;0&lt;/valuetype&gt;&#10;                &lt;/answer&gt;&#10;                &lt;answer&gt;&#10;                    &lt;guid&gt;F5EB73011FA6430B9140018AAF8F6C44&lt;/guid&gt;&#10;                    &lt;answertext&gt;4&lt;/answertext&gt;&#10;                    &lt;valuetype&gt;0&lt;/valuetype&gt;&#10;                &lt;/answer&gt;&#10;                &lt;answer&gt;&#10;                    &lt;guid&gt;F955C5E2279F4E89864C2E642BD965ED&lt;/guid&gt;&#10;                    &lt;answertext&gt;5&lt;/answertext&gt;&#10;                    &lt;valuetype&gt;0&lt;/valuetype&gt;&#10;                &lt;/answer&gt;&#10;            &lt;/answers&gt;&#10;        &lt;/multichoice&gt;&#10;    &lt;/questions&gt;&#10;&lt;/questionlist&gt;"/>
  <p:tag name="LIVECHARTING" val="False"/>
  <p:tag name="AUTOOPENPOLL" val="True"/>
  <p:tag name="AUTOFORMATCHART" val="True"/>
  <p:tag name="RESULTS" val="Les explications données dans la vidéo sur l’assiduité au traitement étaient claires et faciles à comprendre.[;crlf;]14[;]17[;]14[;]False[;]0[;][;crlf;]4,57142857142857[;]5[;]1,04978131833565[;]1,10204081632653[;crlf;]1[;]0[;]11[;]1[;][;crlf;]0[;]0[;]22[;]2[;][;crlf;]0[;]0[;]33[;]3[;][;crlf;]2[;]0[;]44[;]4[;][;crlf;]11[;]0[;]55[;]5[;]"/>
  <p:tag name="HASRESULTS" val="True"/>
</p:tagLst>
</file>

<file path=ppt/tags/tag62.xml><?xml version="1.0" encoding="utf-8"?>
<p:tagLst xmlns:a="http://schemas.openxmlformats.org/drawingml/2006/main" xmlns:r="http://schemas.openxmlformats.org/officeDocument/2006/relationships" xmlns:p="http://schemas.openxmlformats.org/presentationml/2006/main">
  <p:tag name="ZEROBASED" val="False"/>
</p:tagLst>
</file>

<file path=ppt/tags/tag6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6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FC07D0A80CF493DA2749A1C9D61C3BE&lt;/guid&gt;&#10;        &lt;description /&gt;&#10;        &lt;date&gt;3/4/2016 1:31: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A4A6A93B4B140A69FE151E9B68EA2D6&lt;/guid&gt;&#10;            &lt;repollguid&gt;A1F0CF07F563417385F12250140F7B04&lt;/repollguid&gt;&#10;            &lt;sourceid&gt;FDA003070231492BB818B955E76A4D02&lt;/sourceid&gt;&#10;            &lt;questiontext&gt;Prendre le bon nombre de comprimés, au bon moment de la journée et de la bonne faç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295E2A67BF94C2296D7EA2872ED275A&lt;/guid&gt;&#10;                    &lt;answertext&gt;Augmente les risques d’avoir des effets secondaires ou des complications.&lt;/answertext&gt;&#10;                    &lt;valuetype&gt;-1&lt;/valuetype&gt;&#10;                &lt;/answer&gt;&#10;                &lt;answer&gt;&#10;                    &lt;guid&gt;0B1F6C129E2944E18035FC34BDFE441B&lt;/guid&gt;&#10;                    &lt;answertext&gt;Permet un meilleur contrôle de sa maladie et diminue les risques d’avoir des effets secondaires.&lt;/answertext&gt;&#10;                    &lt;valuetype&gt;1&lt;/valuetype&gt;&#10;                &lt;/answer&gt;&#10;            &lt;/answers&gt;&#10;        &lt;/multichoice&gt;&#10;    &lt;/questions&gt;&#10;&lt;/questionlist&gt;"/>
  <p:tag name="LIVECHARTING" val="False"/>
  <p:tag name="AUTOOPENPOLL" val="True"/>
  <p:tag name="AUTOFORMATCHART" val="True"/>
  <p:tag name="RESULTS" val="Prendre le bon nombre de comprimés, au bon moment de la journée et de la bonne façon:[;crlf;]15[;]17[;]15[;]False[;]15[;][;crlf;]2[;]2[;]0[;]0[;crlf;]0[;]-1[;]Augmente les risques d’avoir des effets secondaires ou des complications.1[;]Augmente les risques d’avoir des effets secondaires ou des complications.[;][;crlf;]15[;]1[;]Permet un meilleur contrôle de sa maladie et diminue les risques d’avoir des effets secondaires.2[;]Permet un meilleur contrôle de sa maladie et diminue les risques d’avoir des effets secondaires.[;]"/>
  <p:tag name="HASRESULTS" val="True"/>
</p:tagLst>
</file>

<file path=ppt/tags/tag65.xml><?xml version="1.0" encoding="utf-8"?>
<p:tagLst xmlns:a="http://schemas.openxmlformats.org/drawingml/2006/main" xmlns:r="http://schemas.openxmlformats.org/officeDocument/2006/relationships" xmlns:p="http://schemas.openxmlformats.org/presentationml/2006/main">
  <p:tag name="ZEROBASED" val="False"/>
</p:tagLst>
</file>

<file path=ppt/tags/tag6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6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6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8761FC12206A47B4A99FA7687E002596&lt;/guid&gt;&#10;        &lt;description /&gt;&#10;        &lt;date&gt;3/4/2016 1:33: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95FD5343A734C10B353A43FD82C335F&lt;/guid&gt;&#10;            &lt;repollguid&gt;1A4540A6CA484CB8B070D8D53EAC0768&lt;/repollguid&gt;&#10;            &lt;sourceid&gt;48415B582B3347A5A4244BB70D92433F&lt;/sourceid&gt;&#10;            &lt;questiontext&gt;Si je prends PLUS de comprimés contre le cancer, mon traitement sera PLUS efficac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860A65BFC3143A884FD998363F60CCC&lt;/guid&gt;&#10;                    &lt;answertext&gt;Vrai&lt;/answertext&gt;&#10;                    &lt;valuetype&gt;-1&lt;/valuetype&gt;&#10;                &lt;/answer&gt;&#10;                &lt;answer&gt;&#10;                    &lt;guid&gt;33EAE5C844174C2FB7B50E7E885584A1&lt;/guid&gt;&#10;                    &lt;answertext&gt;Faux&lt;/answertext&gt;&#10;                    &lt;valuetype&gt;1&lt;/valuetype&gt;&#10;                &lt;/answer&gt;&#10;            &lt;/answers&gt;&#10;        &lt;/multichoice&gt;&#10;    &lt;/questions&gt;&#10;&lt;/questionlist&gt;"/>
  <p:tag name="LIVECHARTING" val="False"/>
  <p:tag name="AUTOOPENPOLL" val="True"/>
  <p:tag name="AUTOFORMATCHART" val="True"/>
  <p:tag name="RESULTS" val="Si je prends PLUS de comprimés contre le cancer, mon traitement sera PLUS efficace.[;crlf;]15[;]17[;]15[;]False[;]15[;][;crlf;]2[;]2[;]0[;]0[;crlf;]0[;]-1[;]Vrai1[;]Vrai[;][;crlf;]15[;]1[;]Faux2[;]Faux[;]"/>
  <p:tag name="HASRESULTS" val="True"/>
</p:tagLst>
</file>

<file path=ppt/tags/tag6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7.xml><?xml version="1.0" encoding="utf-8"?>
<p:tagLst xmlns:a="http://schemas.openxmlformats.org/drawingml/2006/main" xmlns:r="http://schemas.openxmlformats.org/officeDocument/2006/relationships" xmlns:p="http://schemas.openxmlformats.org/presentationml/2006/main">
  <p:tag name="TYPE" val="0"/>
  <p:tag name="LABELFORMAT" val="0"/>
  <p:tag name="NUMBERFORMAT" val="0"/>
  <p:tag name="DEFINEDCOLORS" val="3,6,10,45,32,50,13,4,9,55,1"/>
  <p:tag name="COLORTYPE" val="SCHEME"/>
</p:tagLst>
</file>

<file path=ppt/tags/tag7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71.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43EF5932B17A4AD483374B1197D95F63&lt;/guid&gt;&#10;        &lt;description /&gt;&#10;        &lt;date&gt;3/4/2016 1:34: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539CB8675C4B3FBF3C25D5DBCADD57&lt;/guid&gt;&#10;            &lt;repollguid&gt;A8AD377072DF488D85282A632BC7E035&lt;/repollguid&gt;&#10;            &lt;sourceid&gt;24DA465FAB7447AFB5362DD299D22FAA&lt;/sourceid&gt;&#10;            &lt;questiontext&gt;Les traitements contre le cancer sont aussi efficaces qu’ils soient injectés dans les veines ou pris en comprimés par la bouch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2F18D669A074D35B446F9FC515983F6&lt;/guid&gt;&#10;                    &lt;answertext&gt;Vrai&lt;/answertext&gt;&#10;                    &lt;valuetype&gt;1&lt;/valuetype&gt;&#10;                &lt;/answer&gt;&#10;                &lt;answer&gt;&#10;                    &lt;guid&gt;746EA3E3946E4BFCA86B934FD4A73831&lt;/guid&gt;&#10;                    &lt;answertext&gt;Faux&lt;/answertext&gt;&#10;                    &lt;valuetype&gt;-1&lt;/valuetype&gt;&#10;                &lt;/answer&gt;&#10;            &lt;/answers&gt;&#10;        &lt;/multichoice&gt;&#10;    &lt;/questions&gt;&#10;&lt;/questionlist&gt;"/>
  <p:tag name="LIVECHARTING" val="False"/>
  <p:tag name="AUTOOPENPOLL" val="True"/>
  <p:tag name="AUTOFORMATCHART" val="True"/>
  <p:tag name="RESULTS" val="Les traitements contre le cancer sont aussi efficaces qu’ils soient injectés dans les veines ou pris en comprimés par la bouche.[;crlf;]14[;]17[;]14[;]False[;]13[;][;crlf;]1,07142857142857[;]1[;]0,257539376818856[;]0,0663265306122449[;crlf;]13[;]1[;]Vrai1[;]Vrai[;][;crlf;]1[;]-1[;]Faux2[;]Faux[;]"/>
  <p:tag name="HASRESULTS" val="True"/>
</p:tagLst>
</file>

<file path=ppt/tags/tag7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73.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7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59248F516C14535B0278F07FFC1F614&lt;/guid&gt;&#10;        &lt;description /&gt;&#10;        &lt;date&gt;3/4/2016 1:36: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DF56D3AFDFD450881778A2C29B8034A&lt;/guid&gt;&#10;            &lt;repollguid&gt;C32BF765CE4E4F25A4F625B5BAC8ADC3&lt;/repollguid&gt;&#10;            &lt;sourceid&gt;D098D3C37D1743109052144CD8515046&lt;/sourceid&gt;&#10;            &lt;questiontext&gt;Pour me rappeler de prendre mon médicament contre le cancer:&lt;/questiontext&gt;&#10;            &lt;showresults&gt;True&lt;/showresults&gt;&#10;            &lt;responsegrid&gt;0&lt;/responsegrid&gt;&#10;            &lt;countdowntimer&gt;False&lt;/countdowntimer&gt;&#10;            &lt;countdowntime&gt;30&lt;/countdowntime&gt;&#10;            &lt;correctvalue&gt;1&lt;/correctvalue&gt;&#10;            &lt;incorrectvalue&gt;0&lt;/incorrectvalue&gt;&#10;            &lt;responselimit&gt;5&lt;/responselimit&gt;&#10;            &lt;bulletstyle&gt;2&lt;/bulletstyle&gt;&#10;            &lt;correctanswerindicator&gt;True&lt;/correctanswerindicator&gt;&#10;            &lt;answers&gt;&#10;                &lt;answer&gt;&#10;                    &lt;guid&gt;871C9D178E634E8AB23610642C317539&lt;/guid&gt;&#10;                    &lt;answertext&gt;J’utilise un calendrier que je place bien à la vue.&lt;/answertext&gt;&#10;                    &lt;valuetype&gt;0&lt;/valuetype&gt;&#10;                &lt;/answer&gt;&#10;                &lt;answer&gt;&#10;                    &lt;guid&gt;89EDFECF0AB04A2799F3A972EEB77051&lt;/guid&gt;&#10;                    &lt;answertext&gt;J’essaie d’inclure la prise de mes médicaments dans ma routine quotidienne.&lt;/answertext&gt;&#10;                    &lt;valuetype&gt;0&lt;/valuetype&gt;&#10;                &lt;/answer&gt;&#10;                &lt;answer&gt;&#10;                    &lt;guid&gt;B1CC865833A3406A960B899445B3BB30&lt;/guid&gt;&#10;                    &lt;answertext&gt;J’utilise une alarme ou une application sur mon téléphone intelligent pour prendre mon médicament à la bonne heure. &lt;/answertext&gt;&#10;                    &lt;valuetype&gt;0&lt;/valuetype&gt;&#10;                &lt;/answer&gt;&#10;                &lt;answer&gt;&#10;                    &lt;guid&gt;663B86A122124B5C9F902BE218BC6038&lt;/guid&gt;&#10;                    &lt;answertext&gt;Je demande à un proche de m’appeler pour me rappeler de prendre mon médicament.&lt;/answertext&gt;&#10;                    &lt;valuetype&gt;0&lt;/valuetype&gt;&#10;                &lt;/answer&gt;&#10;                &lt;answer&gt;&#10;                    &lt;guid&gt;0CCF0D8CBD4647D29900F80B6838D829&lt;/guid&gt;&#10;                    &lt;answertext&gt;Toutes ces réponses.&lt;/answertext&gt;&#10;                    &lt;valuetype&gt;0&lt;/valuetype&gt;&#10;                &lt;/answer&gt;&#10;            &lt;/answers&gt;&#10;        &lt;/multichoice&gt;&#10;    &lt;/questions&gt;&#10;&lt;/questionlist&gt;"/>
  <p:tag name="LIVECHARTING" val="False"/>
  <p:tag name="AUTOOPENPOLL" val="True"/>
  <p:tag name="AUTOFORMATCHART" val="True"/>
  <p:tag name="RESULTS" val="Pour me rappeler de prendre mon médicament contre le cancer:[;crlf;]14[;]17[;]14[;]False[;]0[;][;crlf;]4,57142857142857[;]5[;]1,11574995370095[;]1,24489795918367[;crlf;]1[;]0[;]J’utilise un calendrier que je place bien à la vue.1[;]J’utilise un calendrier que je place bien à la vue.[;][;crlf;]0[;]0[;]J’essaie d’inclure la prise de mes médicaments dans ma routine quotidienne.2[;]J’essaie d’inclure la prise de mes médicaments dans ma routine quotidienne.[;][;crlf;]1[;]0[;]J’utilise une alarme ou une application sur mon téléphone intelligent pour prendre mon médicament à la bonne heure. 3[;]J’utilise une alarme ou une application sur mon téléphone intelligent pour prendre mon médicament à la bonne heure. [;][;crlf;]0[;]0[;]Je demande à un proche de m’appeler pour me rappeler de prendre mon médicament.4[;]Je demande à un proche de m’appeler pour me rappeler de prendre mon médicament.[;][;crlf;]12[;]0[;]Toutes ces réponses.5[;]Toutes ces réponses.[;]"/>
  <p:tag name="HASRESULTS" val="True"/>
</p:tagLst>
</file>

<file path=ppt/tags/tag75.xml><?xml version="1.0" encoding="utf-8"?>
<p:tagLst xmlns:a="http://schemas.openxmlformats.org/drawingml/2006/main" xmlns:r="http://schemas.openxmlformats.org/officeDocument/2006/relationships" xmlns:p="http://schemas.openxmlformats.org/presentationml/2006/main">
  <p:tag name="ZEROBASED" val="False"/>
</p:tagLst>
</file>

<file path=ppt/tags/tag7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7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81C00D1AA0A4288971A155708527DA6&lt;/guid&gt;&#10;        &lt;description /&gt;&#10;        &lt;date&gt;3/4/2016 1:45:5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62FCF81809442BEA6DAD11242D662D0&lt;/guid&gt;&#10;            &lt;repollguid&gt;846AC45E84E94417AD7FE57EE370B44C&lt;/repollguid&gt;&#10;            &lt;sourceid&gt;C51A8BB8E2A142D7A1324CA904D75712&lt;/sourceid&gt;&#10;            &lt;questiontext&gt;Il est midi et je ne me rappelle plus si j’ai pris mon médicament contre le cancer ce matin. Que fai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C04ED92B093465D97C21880DA7CDF4A&lt;/guid&gt;&#10;                    &lt;answertext&gt;Je le prends tout de suite, ce n’est pas grave si je         double la dose.&lt;/answertext&gt;&#10;                    &lt;valuetype&gt;-1&lt;/valuetype&gt;&#10;                &lt;/answer&gt;&#10;                &lt;answer&gt;&#10;                    &lt;guid&gt;8BF5E3E4918A47EDBD8C7C0BCA03534D&lt;/guid&gt;&#10;                    &lt;answertext&gt;Je fais une marque sur mon calendrier et je contacte mon pharmacien pour savoir quoi faire.&lt;/answertext&gt;&#10;                    &lt;valuetype&gt;1&lt;/valuetype&gt;&#10;                &lt;/answer&gt;&#10;                &lt;answer&gt;&#10;                    &lt;guid&gt;9AED712A91CB43F98F8F0D637317FFFC&lt;/guid&gt;&#10;                    &lt;answertext&gt;Je décide de ne pas le prendre aujourd’hui. S’il me reste des comprimés, je les prendrai à la fin de mon traitement.&lt;/answertext&gt;&#10;                    &lt;valuetype&gt;-1&lt;/valuetype&gt;&#10;                &lt;/answer&gt;&#10;            &lt;/answers&gt;&#10;        &lt;/multichoice&gt;&#10;    &lt;/questions&gt;&#10;&lt;/questionlist&gt;"/>
  <p:tag name="LIVECHARTING" val="False"/>
  <p:tag name="AUTOOPENPOLL" val="True"/>
  <p:tag name="AUTOFORMATCHART" val="True"/>
  <p:tag name="RESULTS" val="Il est midi et je ne me rappelle plus si j’ai pris mon médicament contre le cancer ce matin. Que faire?[;crlf;]15[;]17[;]15[;]False[;]10[;][;crlf;]2,33333333333333[;]2[;]0,471404520791032[;]0,222222222222222[;crlf;]0[;]-1[;]Je le prends tout de suite, ce n’est pas grave si je double la dose.1[;]Je le prends tout de suite, ce n’est pas grave si je double la dose.[;][;crlf;]10[;]1[;]Je fais une marque sur mon calendrier et je contacte mon pharmacien pour savoir quoi faire.2[;]Je fais une marque sur mon calendrier et je contacte mon pharmacien pour savoir quoi faire.[;][;crlf;]5[;]-1[;]Je décide de ne pas le prendre aujourd’hui. S’il me reste des comprimés, je les prendrai à la fin de mon traitement.3[;]Je décide de ne pas le prendre aujourd’hui. S’il me reste des comprimés, je les prendrai à la fin de mon traitement.[;]"/>
  <p:tag name="HASRESULTS" val="True"/>
</p:tagLst>
</file>

<file path=ppt/tags/tag78.xml><?xml version="1.0" encoding="utf-8"?>
<p:tagLst xmlns:a="http://schemas.openxmlformats.org/drawingml/2006/main" xmlns:r="http://schemas.openxmlformats.org/officeDocument/2006/relationships" xmlns:p="http://schemas.openxmlformats.org/presentationml/2006/main">
  <p:tag name="ZEROBASED" val="False"/>
</p:tagLst>
</file>

<file path=ppt/tags/tag7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E8AF286B5DA41638A70DD59E0464D2C&lt;/guid&gt;&#10;        &lt;description /&gt;&#10;        &lt;date&gt;3/10/2016 1:48:4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C59EBF3217B4C319C6EE3EC484CC834&lt;/guid&gt;&#10;            &lt;repollguid&gt;AA9410D7E50C41E78B355EE1ABB0FB4C&lt;/repollguid&gt;&#10;            &lt;sourceid&gt;A6ECE05CE6FF4976964854C8696977A9&lt;/sourceid&gt;&#10;            &lt;questiontext&gt;Débutez-vous votre premier traitement ORAL contre le canc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demographic&gt;True&lt;/demographic&gt;&#10;            &lt;groupname /&gt;&#10;            &lt;answers&gt;&#10;                &lt;answer&gt;&#10;                    &lt;guid&gt;E7349594B1074B559C0FE504887C9DC6&lt;/guid&gt;&#10;                    &lt;answertext&gt;Oui&lt;/answertext&gt;&#10;                    &lt;valuetype&gt;0&lt;/valuetype&gt;&#10;                &lt;/answer&gt;&#10;                &lt;answer&gt;&#10;                    &lt;guid&gt;4D1DE7A7ED634FCBA422D622CB64046A&lt;/guid&gt;&#10;                    &lt;answertext&gt;Non&lt;/answertext&gt;&#10;                    &lt;valuetype&gt;0&lt;/valuetype&gt;&#10;                &lt;/answer&gt;&#10;            &lt;/answers&gt;&#10;        &lt;/multichoice&gt;&#10;    &lt;/questions&gt;&#10;&lt;/questionlist&gt;"/>
  <p:tag name="LIVECHARTING" val="False"/>
  <p:tag name="AUTOOPENPOLL" val="True"/>
  <p:tag name="AUTOFORMATCHART" val="True"/>
  <p:tag name="RESULTS" val="Débutez-vous votre premier traitement ORAL contre le cancer?[;crlf;]7[;]11[;]7[;]False[;]0[;][;crlf;]1[;]1[;]0[;]0[;crlf;]7[;]0[;]Oui1[;]Oui[;][;crlf;]0[;]0[;]Non2[;]Non[;]"/>
  <p:tag name="HASRESULTS" val="True"/>
</p:tagLst>
</file>

<file path=ppt/tags/tag8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81.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F263F1FCD3624E6A8C3978A5172D4A96&lt;/guid&gt;&#10;        &lt;description /&gt;&#10;        &lt;date&gt;3/4/2016 1:47:5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364322058884333BD18381F4076EAB5&lt;/guid&gt;&#10;            &lt;repollguid&gt;92D9626E1052414A96CDA3A2BF1B6939&lt;/repollguid&gt;&#10;            &lt;sourceid&gt;B2D0B4C379E945BB96B0C6A8808596B0&lt;/sourceid&gt;&#10;            &lt;questiontext&gt;Si je n’arrive pas à lire l’étiquette sur mon contenant de médicaments, je peux demander à mon pharmacien de me fournir les informations sur une feuille écrite en plus gros caractère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D94E17A6BF95409586322726E97049B4&lt;/guid&gt;&#10;                    &lt;answertext&gt;Vrai&lt;/answertext&gt;&#10;                    &lt;valuetype&gt;1&lt;/valuetype&gt;&#10;                &lt;/answer&gt;&#10;                &lt;answer&gt;&#10;                    &lt;guid&gt;F5E1082105934D9D8D7F85354E42BC6C&lt;/guid&gt;&#10;                    &lt;answertext&gt;Faux&lt;/answertext&gt;&#10;                    &lt;valuetype&gt;-1&lt;/valuetype&gt;&#10;                &lt;/answer&gt;&#10;            &lt;/answers&gt;&#10;        &lt;/multichoice&gt;&#10;    &lt;/questions&gt;&#10;&lt;/questionlist&gt;"/>
  <p:tag name="LIVECHARTING" val="False"/>
  <p:tag name="AUTOOPENPOLL" val="True"/>
  <p:tag name="AUTOFORMATCHART" val="True"/>
  <p:tag name="RESULTS" val="Si je n’arrive pas à lire l’étiquette sur mon contenant de médicaments, je peux demander à mon pharmacien de me fournir les informations sur une feuille écrite en plus gros caractères. [;crlf;]14[;]17[;]14[;]False[;]14[;][;crlf;]1[;]1[;]0[;]0[;crlf;]14[;]1[;]Vrai1[;]Vrai[;][;crlf;]0[;]-1[;]Faux2[;]Faux[;]"/>
  <p:tag name="HASRESULTS" val="True"/>
</p:tagLst>
</file>

<file path=ppt/tags/tag8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83.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8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899F03C1CD745F4A4466F3E00BDF919&lt;/guid&gt;&#10;        &lt;description /&gt;&#10;        &lt;date&gt;3/4/2016 1:49: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8D51AD1A1424F0DA5613FEFFA72CC68&lt;/guid&gt;&#10;            &lt;repollguid&gt;407B0E25729C4AEBB361A5DFF3848C8B&lt;/repollguid&gt;&#10;            &lt;sourceid&gt;D2F2BF9281324BFB8D083363E754AC6E&lt;/sourceid&gt;&#10;            &lt;questiontext&gt;Si j’ai beaucoup de difficulté à ouvrir mon contenant de médicament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B9E089AFE07418A9502C4A0EBFE3308&lt;/guid&gt;&#10;                    &lt;answertext&gt;Je peux laisser mon contenant de médicaments ouvert en tout temps.&lt;/answertext&gt;&#10;                    &lt;valuetype&gt;-1&lt;/valuetype&gt;&#10;                &lt;/answer&gt;&#10;                &lt;answer&gt;&#10;                    &lt;guid&gt;BFBF2C938ABE46379C0778F2F96F1DC9&lt;/guid&gt;&#10;                    &lt;answertext&gt;Je demande à mon pharmacien s’il peut mettre mes médicaments dans une dosette jetable.&lt;/answertext&gt;&#10;                    &lt;valuetype&gt;1&lt;/valuetype&gt;&#10;                &lt;/answer&gt;&#10;            &lt;/answers&gt;&#10;        &lt;/multichoice&gt;&#10;    &lt;/questions&gt;&#10;&lt;/questionlist&gt;"/>
  <p:tag name="LIVECHARTING" val="False"/>
  <p:tag name="AUTOOPENPOLL" val="True"/>
  <p:tag name="AUTOFORMATCHART" val="True"/>
  <p:tag name="RESULTS" val="Si j’ai beaucoup de difficulté à ouvrir mon contenant de médicaments:[;crlf;]13[;]17[;]13[;]False[;]13[;][;crlf;]2[;]2[;]0[;]0[;crlf;]0[;]-1[;]Je peux laisser mon contenant de médicaments ouvert en tout temps.1[;]Je peux laisser mon contenant de médicaments ouvert en tout temps.[;][;crlf;]13[;]1[;]Je demande à mon pharmacien s’il peut mettre mes médicaments dans une dosette jetable.2[;]Je demande à mon pharmacien s’il peut mettre mes médicaments dans une dosette jetable.[;]"/>
  <p:tag name="HASRESULTS" val="True"/>
</p:tagLst>
</file>

<file path=ppt/tags/tag85.xml><?xml version="1.0" encoding="utf-8"?>
<p:tagLst xmlns:a="http://schemas.openxmlformats.org/drawingml/2006/main" xmlns:r="http://schemas.openxmlformats.org/officeDocument/2006/relationships" xmlns:p="http://schemas.openxmlformats.org/presentationml/2006/main">
  <p:tag name="ZEROBASED" val="False"/>
</p:tagLst>
</file>

<file path=ppt/tags/tag8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8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8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4FB4396E2BF4435807C5C321F04460C&lt;/guid&gt;&#10;        &lt;description /&gt;&#10;        &lt;date&gt;3/4/2016 1:51:5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8070D8DC20446B9D1134AA7591A948&lt;/guid&gt;&#10;            &lt;repollguid&gt;6C877A4C4433414690467FA84471065F&lt;/repollguid&gt;&#10;            &lt;sourceid&gt;8792B6B7BBAC401F8BD1AB6CD4CD0799&lt;/sourceid&gt;&#10;            &lt;questiontext&gt;Les explications données dans la vidéo sur la gestion des effets secondaires étaient claires et faciles à comprend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10FF373CDBCB432C86E4076CE7D6ABEB&lt;/guid&gt;&#10;                    &lt;answertext&gt;1&lt;/answertext&gt;&#10;                    &lt;valuetype&gt;0&lt;/valuetype&gt;&#10;                &lt;/answer&gt;&#10;                &lt;answer&gt;&#10;                    &lt;guid&gt;9818838387F648E48B7FDE44ECC065B2&lt;/guid&gt;&#10;                    &lt;answertext&gt;2&lt;/answertext&gt;&#10;                    &lt;valuetype&gt;0&lt;/valuetype&gt;&#10;                &lt;/answer&gt;&#10;                &lt;answer&gt;&#10;                    &lt;guid&gt;98F1C0B5A7EC435790C7E2F901F7C32C&lt;/guid&gt;&#10;                    &lt;answertext&gt;3&lt;/answertext&gt;&#10;                    &lt;valuetype&gt;0&lt;/valuetype&gt;&#10;                &lt;/answer&gt;&#10;                &lt;answer&gt;&#10;                    &lt;guid&gt;FD657EA6B13F46069B21D8FFB911CB1D&lt;/guid&gt;&#10;                    &lt;answertext&gt;4&lt;/answertext&gt;&#10;                    &lt;valuetype&gt;0&lt;/valuetype&gt;&#10;                &lt;/answer&gt;&#10;                &lt;answer&gt;&#10;                    &lt;guid&gt;D30A401503304650A0F683A194928659&lt;/guid&gt;&#10;                    &lt;answertext&gt;5&lt;/answertext&gt;&#10;                    &lt;valuetype&gt;0&lt;/valuetype&gt;&#10;                &lt;/answer&gt;&#10;            &lt;/answers&gt;&#10;        &lt;/multichoice&gt;&#10;    &lt;/questions&gt;&#10;&lt;/questionlist&gt;"/>
  <p:tag name="LIVECHARTING" val="False"/>
  <p:tag name="AUTOOPENPOLL" val="True"/>
  <p:tag name="AUTOFORMATCHART" val="True"/>
  <p:tag name="RESULTS" val="Les explications données dans la vidéo sur la gestion des effets secondaires étaient claires et faciles à comprendre.[;crlf;]14[;]17[;]14[;]False[;]0[;][;crlf;]4,14285714285714[;]4,5[;]1,12485826771597[;]1,26530612244898[;crlf;]1[;]0[;]11[;]1[;][;crlf;]0[;]0[;]22[;]2[;][;crlf;]2[;]0[;]33[;]3[;][;crlf;]4[;]0[;]44[;]4[;][;crlf;]7[;]0[;]55[;]5[;]"/>
  <p:tag name="HASRESULTS" val="True"/>
</p:tagLst>
</file>

<file path=ppt/tags/tag89.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ags/tag9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91.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A0578ECFD6DE4FA5B33F5C74E6FBC20C&lt;/guid&gt;&#10;        &lt;description /&gt;&#10;        &lt;date&gt;3/4/2016 1:57:0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62A9E533BF54343AADCCC2EAE94644B&lt;/guid&gt;&#10;            &lt;repollguid&gt;F6DBC82A689A4B2FAA178FB6F21C3CD8&lt;/repollguid&gt;&#10;            &lt;sourceid&gt;B9976E4BE3774869A1497B2F27D187D1&lt;/sourceid&gt;&#10;            &lt;questiontext&gt;Je dois me laver les mains souvent, par exemple après être allé dans un endroit public.&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57D5095272124F42BD06987C8691F119&lt;/guid&gt;&#10;                    &lt;answertext&gt;Vrai&lt;/answertext&gt;&#10;                    &lt;valuetype&gt;1&lt;/valuetype&gt;&#10;                &lt;/answer&gt;&#10;                &lt;answer&gt;&#10;                    &lt;guid&gt;F105BF93F6BA4357B9F07F2DC932BCEF&lt;/guid&gt;&#10;                    &lt;answertext&gt;Faux&lt;/answertext&gt;&#10;                    &lt;valuetype&gt;-1&lt;/valuetype&gt;&#10;                &lt;/answer&gt;&#10;            &lt;/answers&gt;&#10;        &lt;/multichoice&gt;&#10;    &lt;/questions&gt;&#10;&lt;/questionlist&gt;"/>
  <p:tag name="LIVECHARTING" val="False"/>
  <p:tag name="AUTOOPENPOLL" val="True"/>
  <p:tag name="AUTOFORMATCHART" val="True"/>
  <p:tag name="RESULTS" val="Je dois me laver les mains souvent, par exemple après être allé dans un endroit public.[;crlf;]14[;]17[;]14[;]False[;]14[;][;crlf;]1[;]1[;]0[;]0[;crlf;]14[;]1[;]Vrai1[;]Vrai[;][;crlf;]0[;]-1[;]Faux2[;]Faux[;]"/>
  <p:tag name="HASRESULTS" val="True"/>
</p:tagLst>
</file>

<file path=ppt/tags/tag9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93.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9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04645BBD5844B0F92BA8CEEE2E0B59D&lt;/guid&gt;&#10;        &lt;description /&gt;&#10;        &lt;date&gt;3/4/2016 1:58:2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EAB8341123A4DC4AF2873B367A8C70B&lt;/guid&gt;&#10;            &lt;repollguid&gt;7B395D341DC04A4993BF64D6186EAB8F&lt;/repollguid&gt;&#10;            &lt;sourceid&gt;0EF42F5AD6B242419E3C5429E180FFBE&lt;/sourceid&gt;&#10;            &lt;questiontext&gt;Je ne me sens pas très bien,  j’ai pris ma température et je fais de la fièvre (38,5°C - 101,3°F):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9F9F6FE603341D382F0B36B8EB1325A&lt;/guid&gt;&#10;                    &lt;answertext&gt;J’attends un jour ou deux. Ça va passer.&lt;/answertext&gt;&#10;                    &lt;valuetype&gt;-1&lt;/valuetype&gt;&#10;                &lt;/answer&gt;&#10;                &lt;answer&gt;&#10;                    &lt;guid&gt;8042EB6874BC4D2398AF60ED1AF29D97&lt;/guid&gt;&#10;                    &lt;answertext&gt;Je me présente à l’urgence avec mon passeport en oncologie et ma liste de médicaments à jour.&lt;/answertext&gt;&#10;                    &lt;valuetype&gt;1&lt;/valuetype&gt;&#10;                &lt;/answer&gt;&#10;                &lt;answer&gt;&#10;                    &lt;guid&gt;D45D3953084F4965B2B83C700CC20CD4&lt;/guid&gt;&#10;                    &lt;answertext&gt;Je prends des comprimés d’acétaminophène (Tylénol) et un bain d’eau tiède pour faire baisser la fièvre.&lt;/answertext&gt;&#10;                    &lt;valuetype&gt;-1&lt;/valuetype&gt;&#10;                &lt;/answer&gt;&#10;            &lt;/answers&gt;&#10;        &lt;/multichoice&gt;&#10;    &lt;/questions&gt;&#10;&lt;/questionlist&gt;"/>
  <p:tag name="LIVECHARTING" val="False"/>
  <p:tag name="AUTOOPENPOLL" val="True"/>
  <p:tag name="AUTOFORMATCHART" val="True"/>
  <p:tag name="RESULTS" val="Je ne me sens pas très bien,  j’ai pris ma température et je fais de la fièvre (38,5°C - 101,3°F): [;crlf;]13[;]17[;]13[;]False[;]13[;][;crlf;]2[;]2[;]0[;]0[;crlf;]0[;]-1[;]J’attends un jour ou deux. Ça va passer.1[;]J’attends un jour ou deux. Ça va passer.[;][;crlf;]13[;]1[;]Je me présente à l’urgence avec mon passeport en oncologie et ma liste de médicaments à jour.2[;]Je me présente à l’urgence avec mon passeport en oncologie et ma liste de médicaments à jour.[;][;crlf;]0[;]-1[;]Je prends des comprimés d’acétaminophène (Tylénol) et un bain d’eau tiède pour faire baisser la fièvre.3[;]Je prends des comprimés d’acétaminophène (Tylénol) et un bain d’eau tiède pour faire baisser la fièvre.[;]"/>
  <p:tag name="HASRESULTS" val="True"/>
</p:tagLst>
</file>

<file path=ppt/tags/tag95.xml><?xml version="1.0" encoding="utf-8"?>
<p:tagLst xmlns:a="http://schemas.openxmlformats.org/drawingml/2006/main" xmlns:r="http://schemas.openxmlformats.org/officeDocument/2006/relationships" xmlns:p="http://schemas.openxmlformats.org/presentationml/2006/main">
  <p:tag name="ZEROBASED" val="False"/>
</p:tagLst>
</file>

<file path=ppt/tags/tag9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CORRECTINCORRECT"/>
</p:tagLst>
</file>

<file path=ppt/tags/tag9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9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66FA7298A774D2EB7298DE5E065A4E7&lt;/guid&gt;&#10;        &lt;description /&gt;&#10;        &lt;date&gt;3/4/2016 2:01: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7A18D5FCDBB47C99A27BC27DDE82C01&lt;/guid&gt;&#10;            &lt;repollguid&gt;6500FD93BDFD4460A3F6DABA46685515&lt;/repollguid&gt;&#10;            &lt;sourceid&gt;375EE0C7C46241F197D897C57607F6EA&lt;/sourceid&gt;&#10;            &lt;questiontext&gt;Pour diminuer ma fatigu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37446B925074733A2A9227AC9AAA466&lt;/guid&gt;&#10;                    &lt;answertext&gt;Je reste couché et je me repose au maximum.&lt;/answertext&gt;&#10;                    &lt;valuetype&gt;-1&lt;/valuetype&gt;&#10;                &lt;/answer&gt;&#10;                &lt;answer&gt;&#10;                    &lt;guid&gt;6466C227039E4506A57006B4CDA11F51&lt;/guid&gt;&#10;                    &lt;answertext&gt;J’arrête toutes mes activités et mon travail.&lt;/answertext&gt;&#10;                    &lt;valuetype&gt;-1&lt;/valuetype&gt;&#10;                &lt;/answer&gt;&#10;                &lt;answer&gt;&#10;                    &lt;guid&gt;32AE70F6F70F47A7882E6A2469455102&lt;/guid&gt;&#10;                    &lt;answertext&gt;Je mange bien et je fais mes activités normalement en prévoyant des périodes de repos durant la journée.&lt;/answertext&gt;&#10;                    &lt;valuetype&gt;1&lt;/valuetype&gt;&#10;                &lt;/answer&gt;&#10;            &lt;/answers&gt;&#10;        &lt;/multichoice&gt;&#10;    &lt;/questions&gt;&#10;&lt;/questionlist&gt;"/>
  <p:tag name="LIVECHARTING" val="False"/>
  <p:tag name="AUTOOPENPOLL" val="True"/>
  <p:tag name="AUTOFORMATCHART" val="True"/>
  <p:tag name="RESULTS" val="Pour diminuer ma fatigue:[;crlf;]14[;]17[;]14[;]False[;]12[;][;crlf;]2,78571428571429[;]3[;]0,557874976850475[;]0,311224489795918[;crlf;]1[;]-1[;]Je reste couché et je me repose au maximum.1[;]Je reste couché et je me repose au maximum.[;][;crlf;]1[;]-1[;]J’arrête toutes mes activités et mon travail.2[;]J’arrête toutes mes activités et mon travail.[;][;crlf;]12[;]1[;]Je mange bien et je fais mes activités normalement en prévoyant des périodes de repos durant la journée.3[;]Je mange bien et je fais mes activités normalement en prévoyant des périodes de repos durant la journée.[;]"/>
  <p:tag name="HASRESULTS" val="True"/>
</p:tagLst>
</file>

<file path=ppt/tags/tag9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MODELE 2-Fond CHUM AVEC VALEURS 16-9">
  <a:themeElements>
    <a:clrScheme name="Personnalisée 5">
      <a:dk1>
        <a:srgbClr val="004071"/>
      </a:dk1>
      <a:lt1>
        <a:sysClr val="window" lastClr="FFFFFF"/>
      </a:lt1>
      <a:dk2>
        <a:srgbClr val="000000"/>
      </a:dk2>
      <a:lt2>
        <a:srgbClr val="6DCFF6"/>
      </a:lt2>
      <a:accent1>
        <a:srgbClr val="004071"/>
      </a:accent1>
      <a:accent2>
        <a:srgbClr val="6DCFF6"/>
      </a:accent2>
      <a:accent3>
        <a:srgbClr val="FFFCD5"/>
      </a:accent3>
      <a:accent4>
        <a:srgbClr val="72BF44"/>
      </a:accent4>
      <a:accent5>
        <a:srgbClr val="00A88E"/>
      </a:accent5>
      <a:accent6>
        <a:srgbClr val="2FABCA"/>
      </a:accent6>
      <a:hlink>
        <a:srgbClr val="63635F"/>
      </a:hlink>
      <a:folHlink>
        <a:srgbClr val="88878C"/>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 2-Fond CHUM AVEC VALEURS 16-9</Template>
  <TotalTime>2442</TotalTime>
  <Words>3799</Words>
  <Application>Microsoft Office PowerPoint</Application>
  <PresentationFormat>Affichage à l'écran (16:9)</PresentationFormat>
  <Paragraphs>501</Paragraphs>
  <Slides>80</Slides>
  <Notes>29</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80</vt:i4>
      </vt:variant>
    </vt:vector>
  </HeadingPairs>
  <TitlesOfParts>
    <vt:vector size="87" baseType="lpstr">
      <vt:lpstr>ＭＳ Ｐゴシック</vt:lpstr>
      <vt:lpstr>Arial</vt:lpstr>
      <vt:lpstr>Calibri</vt:lpstr>
      <vt:lpstr>Times New Roman</vt:lpstr>
      <vt:lpstr>Wingdings</vt:lpstr>
      <vt:lpstr>MODELE 2-Fond CHUM AVEC VALEURS 16-9</vt:lpstr>
      <vt:lpstr>Chart</vt:lpstr>
      <vt:lpstr>Questionnaire du participant et de ses proches</vt:lpstr>
      <vt:lpstr>Plan de la séance d’apprentissage </vt:lpstr>
      <vt:lpstr>Vous venez assister à cette séance d’apprentissage en tant que:  </vt:lpstr>
      <vt:lpstr>Dans quel groupe d’âge vous situez-vous?</vt:lpstr>
      <vt:lpstr>Débutez-vous votre premier traitement ORAL contre le cancer?</vt:lpstr>
      <vt:lpstr> Pour les prochaines questions, ne sélectionnez qu’un seul chiffre.  Sur une échelle de 1 à 5… </vt:lpstr>
      <vt:lpstr>Je sais comment manipuler de façon sécuritaire ma thérapie orale contre le cancer qui peut être cytotoxique.     </vt:lpstr>
      <vt:lpstr>Je sais comment me protéger et protéger mon entourage lors de la prise de mon traitement à domicile.  </vt:lpstr>
      <vt:lpstr>Je connais l’importance de prendre le bon nombre de comprimés, au bon moment de la journée et ce, de la bonne façon.  </vt:lpstr>
      <vt:lpstr>Je sais reconnaître les effets secondaires de mon traitement et quoi faire s’ils se manifestent.  </vt:lpstr>
      <vt:lpstr>Volet pratique de la séance d’information</vt:lpstr>
      <vt:lpstr>Les explications données dans la vidéo sur la manipulation sécuritaire et la gestion des déchets étaient claires et faciles à comprendre.  </vt:lpstr>
      <vt:lpstr>Je dois garder mon médicament dans un endroit:</vt:lpstr>
      <vt:lpstr>La réponse est B </vt:lpstr>
      <vt:lpstr>Lorsque le contenant est vide, je le mets au recyclage… c’est du plastique après tout!</vt:lpstr>
      <vt:lpstr>La réponse est FAUX </vt:lpstr>
      <vt:lpstr>J’ai un peu de difficulté à ouvrir mon contenant de médicament considéré cytotoxique. Si mon partenaire veut m’aider, que doit-il faire? </vt:lpstr>
      <vt:lpstr>La réponse est B </vt:lpstr>
      <vt:lpstr>Mon petit-fils a avalé deux de mes comprimés ce matin! Il croyait que c’était des bonbons! Je dois appeler le centre antipoison pour qu’on m’explique ce que je dois faire.</vt:lpstr>
      <vt:lpstr>La réponse est VRAI </vt:lpstr>
      <vt:lpstr>Puisque les médicaments cytotoxiques sont principalement éliminés dans l’urine:</vt:lpstr>
      <vt:lpstr>Réponse est A</vt:lpstr>
      <vt:lpstr>Je rencontre mon podiatre (professionnel de la santé des pieds) pour des soins de pieds demain matin. Je n’ai pas besoin de lui dire que je prends des médicaments contre le cancer. Après tout, il ne fera que traiter mon ongle incarné.</vt:lpstr>
      <vt:lpstr>La réponse est FAUX </vt:lpstr>
      <vt:lpstr>Même si je prends des médicaments contre le cancer, je peux embrasser, cajoler et même dormir dans le même lit que mon partenaire. Je peux aussi jouer avec mes petits-enfants et les prendre dans mes bras. </vt:lpstr>
      <vt:lpstr>La réponse est VRAI </vt:lpstr>
      <vt:lpstr>Lorsque je prends mon médicament contre le cancer considéré cytotoxique:</vt:lpstr>
      <vt:lpstr> La réponse est B </vt:lpstr>
      <vt:lpstr>Si ma pilule contre le cancer (considérée cytotoxique) tombe sur le sol ou le comptoir, je la ramasse et je lave immédiatement la surface avec de l’eau et du savon. </vt:lpstr>
      <vt:lpstr>La réponse est VRAI </vt:lpstr>
      <vt:lpstr>Même si j’ai terminé de prendre mon médicament considéré cytotoxique aujourd’hui, mon partenaire et moi continuons d’utiliser le condom lors de moments intimes et ce, pendant 4 jours encore. </vt:lpstr>
      <vt:lpstr>La réponse est VRAI </vt:lpstr>
      <vt:lpstr>Un peu de pratique!!!</vt:lpstr>
      <vt:lpstr>Volet pratique de la séance d’information</vt:lpstr>
      <vt:lpstr>Les explications données dans la vidéo sur l’assiduité au traitement étaient claires et faciles à comprendre.  </vt:lpstr>
      <vt:lpstr>Prendre le bon nombre de comprimés, au bon moment de la journée et de la bonne façon: </vt:lpstr>
      <vt:lpstr>La réponse est B</vt:lpstr>
      <vt:lpstr>Si je prends PLUS de comprimés contre le cancer, mon traitement sera PLUS efficace.</vt:lpstr>
      <vt:lpstr>La réponse est FAUX</vt:lpstr>
      <vt:lpstr>Les traitements contre le cancer sont aussi efficaces qu’ils soient injectés dans les veines ou pris en comprimés par la bouche.</vt:lpstr>
      <vt:lpstr> La réponse est VRAI  </vt:lpstr>
      <vt:lpstr>Pour me rappeler de prendre mon médicament contre le cancer: </vt:lpstr>
      <vt:lpstr> Toutes ces réponses sont bonnes! </vt:lpstr>
      <vt:lpstr>Il est midi et je ne me rappelle plus si j’ai pris mon médicament contre le cancer ce matin. Que faire? </vt:lpstr>
      <vt:lpstr>La réponse est B</vt:lpstr>
      <vt:lpstr>Si je n’arrive pas à lire l’étiquette sur mon contenant de médicaments, je peux demander à mon pharmacien de me fournir les informations sur une feuille écrite en plus gros caractères. </vt:lpstr>
      <vt:lpstr> La réponse est VRAI</vt:lpstr>
      <vt:lpstr>Si j’ai beaucoup de difficulté à ouvrir mon contenant de médicaments:</vt:lpstr>
      <vt:lpstr> La réponse est B </vt:lpstr>
      <vt:lpstr>Un peu de pratique!</vt:lpstr>
      <vt:lpstr>Volet pratique de la séance d’information</vt:lpstr>
      <vt:lpstr>Les explications données dans la vidéo sur la gestion des effets secondaires étaient claires et faciles à comprendre.  </vt:lpstr>
      <vt:lpstr>Je dois me laver les mains souvent, par exemple après être allé dans un endroit public.</vt:lpstr>
      <vt:lpstr> La réponse est VRAI </vt:lpstr>
      <vt:lpstr>Je ne me sens pas très bien,  j’ai pris ma température et je fais de la fièvre (38,5°C - 101,3°F):  </vt:lpstr>
      <vt:lpstr>La réponse est B </vt:lpstr>
      <vt:lpstr>Pour diminuer ma fatigue:</vt:lpstr>
      <vt:lpstr>La réponse est C</vt:lpstr>
      <vt:lpstr>Pour diminuer ma fatigue, je peux demander à mon partenaire et à mes enfants ou amis de faire certaines tâches.</vt:lpstr>
      <vt:lpstr>La réponse est VRAI </vt:lpstr>
      <vt:lpstr>La meilleure façon de prévenir ou de réduire l’irritation dans la bouche est de:</vt:lpstr>
      <vt:lpstr>La réponse est A </vt:lpstr>
      <vt:lpstr>J’ai eu 4 diarrhées depuis hier matin… </vt:lpstr>
      <vt:lpstr> La réponse est B </vt:lpstr>
      <vt:lpstr>C’est une belle journée ensoleillée, je prévois passer la journée à l’extérieur! </vt:lpstr>
      <vt:lpstr>Toutes ces réponses sont bonnes!</vt:lpstr>
      <vt:lpstr>Le dessous de mes pieds est douloureux, j’ai de la difficulté à marcher…</vt:lpstr>
      <vt:lpstr>La réponse est B</vt:lpstr>
      <vt:lpstr> Bloc 4 </vt:lpstr>
      <vt:lpstr>Les explications données dans la vidéo sur la présentation des membres de l’équipe en cancérologie étaient claires et faciles à comprendre. </vt:lpstr>
      <vt:lpstr> SUITE À LA SÉANCE D’APPRENTISSAGE, NOUS AIMERIONS QUE VOUS RÉPONDIEZ AUX QUESTIONS SUIVANTES. </vt:lpstr>
      <vt:lpstr>Je sais comment manipuler de façon sécuritaire ma thérapie orale contre le cancer qui peut être cytotoxique. </vt:lpstr>
      <vt:lpstr>Je sais comment me protéger et protéger mon entourage lors de la prise de mon traitement à domicile. </vt:lpstr>
      <vt:lpstr>Je connais l’importance de prendre le bon nombre de comprimés, au bon moment de la journée et de la bonne façon.  </vt:lpstr>
      <vt:lpstr>Je sais reconnaître les effets secondaires de mon traitement et je sais quoi faire s’ils se manifestent.  </vt:lpstr>
      <vt:lpstr>Cette formation m’a apporté de nouvelles informations utiles. </vt:lpstr>
      <vt:lpstr>J’ai apprécié les moments où l’infirmière nous posait des questions et nous faisait pratiquer ce que nous avons appris dans la vidéo (ouvrir les contenants, manipuler les médicaments). </vt:lpstr>
      <vt:lpstr>Je sais à qui m’adresser pour obtenir de l’aide ou poser des questions complémentaires. </vt:lpstr>
      <vt:lpstr>Le local où a eu lieu la séance d’apprentissage était approprié. </vt:lpstr>
      <vt:lpstr>Globalement, je suis: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QUESTIONNAIRE D’ÉVALUATION DU NIVEAU DE CONFIANCE DU PARTICIPANT ET DE SES PROCHES</dc:title>
  <dc:creator>p0009037</dc:creator>
  <cp:lastModifiedBy>Dolen Line</cp:lastModifiedBy>
  <cp:revision>267</cp:revision>
  <cp:lastPrinted>2016-01-26T14:57:13Z</cp:lastPrinted>
  <dcterms:created xsi:type="dcterms:W3CDTF">2015-12-21T16:53:56Z</dcterms:created>
  <dcterms:modified xsi:type="dcterms:W3CDTF">2018-08-03T18:03:06Z</dcterms:modified>
</cp:coreProperties>
</file>