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9144000"/>
  <p:notesSz cx="6858000" cy="9144000"/>
  <p:embeddedFontLst>
    <p:embeddedFont>
      <p:font typeface="Arim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5" roundtripDataSignature="AMtx7mgYELGJTyJWbrTFcWMAdnyDgoiD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FECFB8A-3E89-494E-B49F-34642F268DA6}">
  <a:tblStyle styleId="{4FECFB8A-3E89-494E-B49F-34642F268DA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Arimo-bold.fntdata"/><Relationship Id="rId41" Type="http://schemas.openxmlformats.org/officeDocument/2006/relationships/font" Target="fonts/Arimo-regular.fntdata"/><Relationship Id="rId22" Type="http://schemas.openxmlformats.org/officeDocument/2006/relationships/slide" Target="slides/slide17.xml"/><Relationship Id="rId44" Type="http://schemas.openxmlformats.org/officeDocument/2006/relationships/font" Target="fonts/Arimo-boldItalic.fntdata"/><Relationship Id="rId21" Type="http://schemas.openxmlformats.org/officeDocument/2006/relationships/slide" Target="slides/slide16.xml"/><Relationship Id="rId43" Type="http://schemas.openxmlformats.org/officeDocument/2006/relationships/font" Target="fonts/Arim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400">
                <a:solidFill>
                  <a:srgbClr val="000000"/>
                </a:solidFill>
              </a:rPr>
              <a:t>‹#›</a:t>
            </a:fld>
            <a:endParaRPr sz="34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7"/>
          <p:cNvPicPr preferRelativeResize="0"/>
          <p:nvPr/>
        </p:nvPicPr>
        <p:blipFill rotWithShape="1">
          <a:blip r:embed="rId2">
            <a:alphaModFix/>
          </a:blip>
          <a:srcRect b="0" l="0" r="0" t="4795"/>
          <a:stretch/>
        </p:blipFill>
        <p:spPr>
          <a:xfrm>
            <a:off x="344489" y="0"/>
            <a:ext cx="2903537" cy="5545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7"/>
          <p:cNvSpPr txBox="1"/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sz="36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re et contenu" showMasterSp="0">
  <p:cSld name="6_Titre et contenu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49" y="116633"/>
            <a:ext cx="3156340" cy="481993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6"/>
          <p:cNvSpPr/>
          <p:nvPr/>
        </p:nvSpPr>
        <p:spPr>
          <a:xfrm>
            <a:off x="0" y="6642101"/>
            <a:ext cx="9144000" cy="215900"/>
          </a:xfrm>
          <a:prstGeom prst="rect">
            <a:avLst/>
          </a:prstGeom>
          <a:solidFill>
            <a:srgbClr val="02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597651"/>
            <a:ext cx="9145588" cy="2561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46"/>
          <p:cNvCxnSpPr/>
          <p:nvPr/>
        </p:nvCxnSpPr>
        <p:spPr>
          <a:xfrm flipH="1" rot="10800000">
            <a:off x="0" y="6589184"/>
            <a:ext cx="9144000" cy="846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chum_noir.png" id="64" name="Google Shape;6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93064" y="5499100"/>
            <a:ext cx="987425" cy="115358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6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6"/>
          <p:cNvSpPr txBox="1"/>
          <p:nvPr>
            <p:ph idx="1" type="body"/>
          </p:nvPr>
        </p:nvSpPr>
        <p:spPr>
          <a:xfrm>
            <a:off x="457200" y="1600200"/>
            <a:ext cx="8229600" cy="4277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re et contenu">
  <p:cSld name="5_Titre et contenu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47"/>
          <p:cNvPicPr preferRelativeResize="0"/>
          <p:nvPr/>
        </p:nvPicPr>
        <p:blipFill rotWithShape="1">
          <a:blip r:embed="rId2">
            <a:alphaModFix/>
          </a:blip>
          <a:srcRect b="0" l="0" r="0" t="35126"/>
          <a:stretch/>
        </p:blipFill>
        <p:spPr>
          <a:xfrm>
            <a:off x="3540126" y="1"/>
            <a:ext cx="1539875" cy="152188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7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7"/>
          <p:cNvSpPr txBox="1"/>
          <p:nvPr>
            <p:ph idx="1" type="body"/>
          </p:nvPr>
        </p:nvSpPr>
        <p:spPr>
          <a:xfrm>
            <a:off x="457200" y="1600200"/>
            <a:ext cx="8229600" cy="4277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8"/>
          <p:cNvSpPr/>
          <p:nvPr/>
        </p:nvSpPr>
        <p:spPr>
          <a:xfrm>
            <a:off x="0" y="0"/>
            <a:ext cx="9144000" cy="148378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48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8"/>
          <p:cNvSpPr txBox="1"/>
          <p:nvPr>
            <p:ph idx="1" type="body"/>
          </p:nvPr>
        </p:nvSpPr>
        <p:spPr>
          <a:xfrm>
            <a:off x="457200" y="1600200"/>
            <a:ext cx="8229600" cy="427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9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9"/>
          <p:cNvSpPr txBox="1"/>
          <p:nvPr>
            <p:ph idx="1" type="body"/>
          </p:nvPr>
        </p:nvSpPr>
        <p:spPr>
          <a:xfrm>
            <a:off x="457200" y="1600201"/>
            <a:ext cx="4038600" cy="4277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78" name="Google Shape;78;p49"/>
          <p:cNvSpPr txBox="1"/>
          <p:nvPr>
            <p:ph idx="2" type="body"/>
          </p:nvPr>
        </p:nvSpPr>
        <p:spPr>
          <a:xfrm>
            <a:off x="4648200" y="1600201"/>
            <a:ext cx="4038600" cy="4277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–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14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0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0"/>
          <p:cNvSpPr txBox="1"/>
          <p:nvPr>
            <p:ph idx="1" type="body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82" name="Google Shape;82;p50"/>
          <p:cNvSpPr txBox="1"/>
          <p:nvPr>
            <p:ph idx="2" type="body"/>
          </p:nvPr>
        </p:nvSpPr>
        <p:spPr>
          <a:xfrm>
            <a:off x="457200" y="2174876"/>
            <a:ext cx="4040188" cy="370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83" name="Google Shape;83;p50"/>
          <p:cNvSpPr txBox="1"/>
          <p:nvPr>
            <p:ph idx="3" type="body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84" name="Google Shape;84;p50"/>
          <p:cNvSpPr txBox="1"/>
          <p:nvPr>
            <p:ph idx="4" type="body"/>
          </p:nvPr>
        </p:nvSpPr>
        <p:spPr>
          <a:xfrm>
            <a:off x="4645027" y="2174876"/>
            <a:ext cx="4041775" cy="3702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  <a:defRPr sz="22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8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8"/>
          <p:cNvSpPr txBox="1"/>
          <p:nvPr>
            <p:ph idx="1" type="body"/>
          </p:nvPr>
        </p:nvSpPr>
        <p:spPr>
          <a:xfrm>
            <a:off x="457200" y="1600200"/>
            <a:ext cx="8229600" cy="4277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647">
                <a:solidFill>
                  <a:srgbClr val="0040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4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4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800">
                <a:solidFill>
                  <a:srgbClr val="8890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sposition personnalisée">
  <p:cSld name="4_Disposition personnalisé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1"/>
          <p:cNvPicPr preferRelativeResize="0"/>
          <p:nvPr/>
        </p:nvPicPr>
        <p:blipFill rotWithShape="1">
          <a:blip r:embed="rId2">
            <a:alphaModFix/>
          </a:blip>
          <a:srcRect b="0" l="39719" r="0" t="0"/>
          <a:stretch/>
        </p:blipFill>
        <p:spPr>
          <a:xfrm>
            <a:off x="1" y="1320800"/>
            <a:ext cx="2297113" cy="55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1"/>
          <p:cNvSpPr txBox="1"/>
          <p:nvPr>
            <p:ph type="title"/>
          </p:nvPr>
        </p:nvSpPr>
        <p:spPr>
          <a:xfrm>
            <a:off x="457200" y="144282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1"/>
          <p:cNvSpPr txBox="1"/>
          <p:nvPr>
            <p:ph idx="1" type="subTitle"/>
          </p:nvPr>
        </p:nvSpPr>
        <p:spPr>
          <a:xfrm>
            <a:off x="455037" y="3057603"/>
            <a:ext cx="825854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isposition personnalisée" showMasterSp="0">
  <p:cSld name="3_Disposition personnalisée">
    <p:bg>
      <p:bgPr>
        <a:solidFill>
          <a:schemeClr val="dk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um_blanc.png" id="37" name="Google Shape;37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93064" y="5499100"/>
            <a:ext cx="987425" cy="115358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2"/>
          <p:cNvSpPr/>
          <p:nvPr/>
        </p:nvSpPr>
        <p:spPr>
          <a:xfrm>
            <a:off x="0" y="6642101"/>
            <a:ext cx="9144000" cy="215900"/>
          </a:xfrm>
          <a:prstGeom prst="rect">
            <a:avLst/>
          </a:prstGeom>
          <a:solidFill>
            <a:srgbClr val="02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597651"/>
            <a:ext cx="9145588" cy="2561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42"/>
          <p:cNvCxnSpPr/>
          <p:nvPr/>
        </p:nvCxnSpPr>
        <p:spPr>
          <a:xfrm flipH="1" rot="10800000">
            <a:off x="0" y="6589184"/>
            <a:ext cx="9144000" cy="846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42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2"/>
          <p:cNvSpPr txBox="1"/>
          <p:nvPr>
            <p:ph idx="1" type="body"/>
          </p:nvPr>
        </p:nvSpPr>
        <p:spPr>
          <a:xfrm>
            <a:off x="457200" y="1600200"/>
            <a:ext cx="8229600" cy="4277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>
                <a:solidFill>
                  <a:schemeClr val="lt1"/>
                </a:solidFill>
              </a:defRPr>
            </a:lvl1pPr>
            <a:lvl2pPr indent="-381000" lvl="1" marL="9144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>
                <a:solidFill>
                  <a:schemeClr val="lt1"/>
                </a:solidFill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>
                <a:solidFill>
                  <a:schemeClr val="lt1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position personnalisée" showMasterSp="0">
  <p:cSld name="2_Disposition personnalisée">
    <p:bg>
      <p:bgPr>
        <a:solidFill>
          <a:schemeClr val="lt2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um_blanc.png" id="44" name="Google Shape;44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93064" y="5499100"/>
            <a:ext cx="987425" cy="115358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3"/>
          <p:cNvSpPr/>
          <p:nvPr/>
        </p:nvSpPr>
        <p:spPr>
          <a:xfrm>
            <a:off x="0" y="6642101"/>
            <a:ext cx="9144000" cy="215900"/>
          </a:xfrm>
          <a:prstGeom prst="rect">
            <a:avLst/>
          </a:prstGeom>
          <a:solidFill>
            <a:srgbClr val="02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597651"/>
            <a:ext cx="9145588" cy="2561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47;p43"/>
          <p:cNvCxnSpPr/>
          <p:nvPr/>
        </p:nvCxnSpPr>
        <p:spPr>
          <a:xfrm flipH="1" rot="10800000">
            <a:off x="0" y="6589184"/>
            <a:ext cx="9144000" cy="846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43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3"/>
          <p:cNvSpPr txBox="1"/>
          <p:nvPr>
            <p:ph idx="1" type="body"/>
          </p:nvPr>
        </p:nvSpPr>
        <p:spPr>
          <a:xfrm>
            <a:off x="457200" y="1600200"/>
            <a:ext cx="8229600" cy="427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re et contenu">
  <p:cSld name="2_Titre et contenu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4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4"/>
          <p:cNvSpPr txBox="1"/>
          <p:nvPr>
            <p:ph idx="1" type="body"/>
          </p:nvPr>
        </p:nvSpPr>
        <p:spPr>
          <a:xfrm>
            <a:off x="457200" y="1600200"/>
            <a:ext cx="8229600" cy="4277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re et contenu">
  <p:cSld name="4_Titre et contenu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16418"/>
            <a:ext cx="1238250" cy="188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2143" y="116635"/>
            <a:ext cx="486339" cy="74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3658" y="894067"/>
            <a:ext cx="403204" cy="61519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5"/>
          <p:cNvSpPr txBox="1"/>
          <p:nvPr>
            <p:ph type="title"/>
          </p:nvPr>
        </p:nvSpPr>
        <p:spPr>
          <a:xfrm>
            <a:off x="463298" y="275167"/>
            <a:ext cx="822350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5"/>
          <p:cNvSpPr txBox="1"/>
          <p:nvPr>
            <p:ph idx="1" type="body"/>
          </p:nvPr>
        </p:nvSpPr>
        <p:spPr>
          <a:xfrm>
            <a:off x="457200" y="1600200"/>
            <a:ext cx="8229600" cy="4277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/>
          <p:nvPr/>
        </p:nvSpPr>
        <p:spPr>
          <a:xfrm>
            <a:off x="0" y="6642101"/>
            <a:ext cx="9144000" cy="215900"/>
          </a:xfrm>
          <a:prstGeom prst="rect">
            <a:avLst/>
          </a:prstGeom>
          <a:solidFill>
            <a:srgbClr val="02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6"/>
          <p:cNvSpPr txBox="1"/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6"/>
          <p:cNvSpPr txBox="1"/>
          <p:nvPr>
            <p:ph idx="1" type="body"/>
          </p:nvPr>
        </p:nvSpPr>
        <p:spPr>
          <a:xfrm>
            <a:off x="457200" y="1600200"/>
            <a:ext cx="8229600" cy="4277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" name="Google Shape;13;p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597651"/>
            <a:ext cx="9145588" cy="2561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36"/>
          <p:cNvCxnSpPr/>
          <p:nvPr/>
        </p:nvCxnSpPr>
        <p:spPr>
          <a:xfrm flipH="1" rot="10800000">
            <a:off x="0" y="6589184"/>
            <a:ext cx="9144000" cy="846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chum_couleur.png" id="15" name="Google Shape;1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4175" y="5513917"/>
            <a:ext cx="977900" cy="114088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9.jpg"/><Relationship Id="rId6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hyperlink" Target="http://www.shutterstock.com/fr/image-vector/education-back-school-concept-tree-learn-237837838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34.jpg"/><Relationship Id="rId5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Relationship Id="rId4" Type="http://schemas.openxmlformats.org/officeDocument/2006/relationships/image" Target="../media/image3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g"/><Relationship Id="rId4" Type="http://schemas.openxmlformats.org/officeDocument/2006/relationships/image" Target="../media/image39.jpg"/><Relationship Id="rId5" Type="http://schemas.openxmlformats.org/officeDocument/2006/relationships/image" Target="../media/image4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hyperlink" Target="http://www.shutterstock.com/fr/image-vector/education-back-school-concept-tree-learn-237837838" TargetMode="External"/><Relationship Id="rId5" Type="http://schemas.openxmlformats.org/officeDocument/2006/relationships/hyperlink" Target="http://www.shutterstock.com/fr/image-vector/education-back-school-concept-tree-learn-237837838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mailto:elaine.thibeault.chum@ssss.gouv.qc.ca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hyperlink" Target="http://www.shutterstock.com/fr/image-vector/education-back-school-concept-tree-learn-237837838" TargetMode="External"/><Relationship Id="rId5" Type="http://schemas.openxmlformats.org/officeDocument/2006/relationships/hyperlink" Target="http://www.shutterstock.com/fr/image-vector/education-back-school-concept-tree-learn-237837838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hyperlink" Target="http://www.shutterstock.com/fr/image-vector/education-back-school-concept-tree-learn-237837838" TargetMode="External"/><Relationship Id="rId5" Type="http://schemas.openxmlformats.org/officeDocument/2006/relationships/hyperlink" Target="http://www.shutterstock.com/fr/image-vector/education-back-school-concept-tree-learn-237837838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hyperlink" Target="http://www.shutterstock.com/fr/image-vector/education-back-school-concept-tree-learn-237837838" TargetMode="External"/><Relationship Id="rId5" Type="http://schemas.openxmlformats.org/officeDocument/2006/relationships/hyperlink" Target="http://www.shutterstock.com/fr/image-vector/education-back-school-concept-tree-learn-237837838" TargetMode="External"/><Relationship Id="rId6" Type="http://schemas.openxmlformats.org/officeDocument/2006/relationships/hyperlink" Target="https://forms.office.com/r/nF5D3U0GN9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570053" y="515442"/>
            <a:ext cx="7772400" cy="602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52225">
            <a:spAutoFit/>
          </a:bodyPr>
          <a:lstStyle/>
          <a:p>
            <a:pPr indent="0" lvl="0" marL="225250" marR="4483" rtl="0" algn="ctr">
              <a:lnSpc>
                <a:spcPct val="1002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30"/>
              <a:t>Bienvenue au CHUM !</a:t>
            </a:r>
            <a:endParaRPr sz="3530"/>
          </a:p>
        </p:txBody>
      </p:sp>
      <p:sp>
        <p:nvSpPr>
          <p:cNvPr id="90" name="Google Shape;90;p1"/>
          <p:cNvSpPr txBox="1"/>
          <p:nvPr/>
        </p:nvSpPr>
        <p:spPr>
          <a:xfrm>
            <a:off x="2022173" y="4418617"/>
            <a:ext cx="6790765" cy="14956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6575">
            <a:spAutoFit/>
          </a:bodyPr>
          <a:lstStyle/>
          <a:p>
            <a:pPr indent="0" lvl="0" marL="3361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1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Andrée Boucher</a:t>
            </a:r>
            <a:endParaRPr/>
          </a:p>
          <a:p>
            <a:pPr indent="0" lvl="0" marL="33619" marR="0" rtl="0" algn="l">
              <a:spcBef>
                <a:spcPts val="446"/>
              </a:spcBef>
              <a:spcAft>
                <a:spcPts val="0"/>
              </a:spcAft>
              <a:buNone/>
            </a:pPr>
            <a:r>
              <a:rPr b="1" i="0" lang="en-US" sz="211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Endocrinologue</a:t>
            </a:r>
            <a:endParaRPr/>
          </a:p>
          <a:p>
            <a:pPr indent="0" lvl="0" marL="33619" marR="0" rtl="0" algn="l">
              <a:spcBef>
                <a:spcPts val="446"/>
              </a:spcBef>
              <a:spcAft>
                <a:spcPts val="0"/>
              </a:spcAft>
              <a:buNone/>
            </a:pPr>
            <a:r>
              <a:rPr b="1" i="0" lang="en-US" sz="211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Directrice adjointe médicale Enseignement DEAC</a:t>
            </a:r>
            <a:endParaRPr b="0" i="0" sz="211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3619" marR="591142" rtl="0" algn="l">
              <a:lnSpc>
                <a:spcPct val="115999"/>
              </a:lnSpc>
              <a:spcBef>
                <a:spcPts val="106"/>
              </a:spcBef>
              <a:spcAft>
                <a:spcPts val="0"/>
              </a:spcAft>
              <a:buNone/>
            </a:pPr>
            <a:r>
              <a:rPr b="0" i="0" lang="en-US" sz="211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Accueil des résidents – 29 juin 2022</a:t>
            </a:r>
            <a:endParaRPr b="0" i="0" sz="211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a technologie transforme l'expérience du patient au CHUM | La Presse" id="91" name="Google Shape;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471" y="1413094"/>
            <a:ext cx="3078866" cy="2052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 The CHUM hospital is seeing its... - CityNews Montreal | Facebook" id="92" name="Google Shape;9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2181" y="2082517"/>
            <a:ext cx="3289300" cy="24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10"/>
          <p:cNvGrpSpPr/>
          <p:nvPr/>
        </p:nvGrpSpPr>
        <p:grpSpPr>
          <a:xfrm>
            <a:off x="192302" y="5484829"/>
            <a:ext cx="8561294" cy="1373169"/>
            <a:chOff x="176720" y="5504230"/>
            <a:chExt cx="9702800" cy="1105230"/>
          </a:xfrm>
        </p:grpSpPr>
        <p:pic>
          <p:nvPicPr>
            <p:cNvPr id="182" name="Google Shape;182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720" y="6361587"/>
              <a:ext cx="9702800" cy="24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877406" y="5504230"/>
              <a:ext cx="840404" cy="6804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4" name="Google Shape;184;p10"/>
          <p:cNvSpPr txBox="1"/>
          <p:nvPr/>
        </p:nvSpPr>
        <p:spPr>
          <a:xfrm>
            <a:off x="6928465" y="5474139"/>
            <a:ext cx="66115" cy="106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200">
            <a:spAutoFit/>
          </a:bodyPr>
          <a:lstStyle/>
          <a:p>
            <a:pPr indent="0" lvl="0" marL="1120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8">
                <a:solidFill>
                  <a:srgbClr val="00A88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6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2852" y="1"/>
            <a:ext cx="8286677" cy="405113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 txBox="1"/>
          <p:nvPr/>
        </p:nvSpPr>
        <p:spPr>
          <a:xfrm>
            <a:off x="857324" y="4241151"/>
            <a:ext cx="8286676" cy="1721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fierté, un sentiment d’appartenance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 bonheur de se trouver dans un centre ultra moderne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expertises uniques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plateaux techniques à la fine pointe des plus hauts standards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collégialité entre les multiples intervenants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1"/>
          <p:cNvGrpSpPr/>
          <p:nvPr/>
        </p:nvGrpSpPr>
        <p:grpSpPr>
          <a:xfrm>
            <a:off x="192302" y="5484829"/>
            <a:ext cx="8561294" cy="1373169"/>
            <a:chOff x="176720" y="5504230"/>
            <a:chExt cx="9702800" cy="1105230"/>
          </a:xfrm>
        </p:grpSpPr>
        <p:pic>
          <p:nvPicPr>
            <p:cNvPr id="192" name="Google Shape;192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720" y="6361587"/>
              <a:ext cx="9702800" cy="24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877406" y="5504230"/>
              <a:ext cx="840404" cy="6804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" name="Google Shape;194;p11"/>
          <p:cNvSpPr txBox="1"/>
          <p:nvPr/>
        </p:nvSpPr>
        <p:spPr>
          <a:xfrm>
            <a:off x="6928465" y="5474139"/>
            <a:ext cx="66115" cy="106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200">
            <a:spAutoFit/>
          </a:bodyPr>
          <a:lstStyle/>
          <a:p>
            <a:pPr indent="0" lvl="0" marL="1120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8">
                <a:solidFill>
                  <a:srgbClr val="00A88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6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1"/>
          <p:cNvSpPr txBox="1"/>
          <p:nvPr/>
        </p:nvSpPr>
        <p:spPr>
          <a:xfrm>
            <a:off x="428662" y="215408"/>
            <a:ext cx="8286676" cy="635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3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Quelques photos</a:t>
            </a:r>
            <a:endParaRPr/>
          </a:p>
        </p:txBody>
      </p:sp>
      <p:pic>
        <p:nvPicPr>
          <p:cNvPr descr="Une image contenant bâtiment&#10;&#10;Description générée automatiquement" id="196" name="Google Shape;19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413" y="736899"/>
            <a:ext cx="8381705" cy="5593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intérieur&#10;&#10;Description générée automatiquement" id="201" name="Google Shape;20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70" y="312516"/>
            <a:ext cx="8875059" cy="5782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71" y="0"/>
            <a:ext cx="887505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71" y="468281"/>
            <a:ext cx="8875059" cy="625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71" y="67236"/>
            <a:ext cx="8875059" cy="6723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71" y="0"/>
            <a:ext cx="8875059" cy="6723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"/>
          <p:cNvSpPr txBox="1"/>
          <p:nvPr>
            <p:ph type="title"/>
          </p:nvPr>
        </p:nvSpPr>
        <p:spPr>
          <a:xfrm>
            <a:off x="1179535" y="356167"/>
            <a:ext cx="71268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Les essentiels pratico-pratiques…</a:t>
            </a:r>
            <a:endParaRPr sz="3000"/>
          </a:p>
        </p:txBody>
      </p:sp>
      <p:sp>
        <p:nvSpPr>
          <p:cNvPr id="227" name="Google Shape;227;p17"/>
          <p:cNvSpPr txBox="1"/>
          <p:nvPr/>
        </p:nvSpPr>
        <p:spPr>
          <a:xfrm>
            <a:off x="433051" y="1242375"/>
            <a:ext cx="8114100" cy="45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3600">
            <a:spAutoFit/>
          </a:bodyPr>
          <a:lstStyle/>
          <a:p>
            <a:pPr indent="-321066" lvl="0" marL="332272" marR="4483" rtl="0" algn="l">
              <a:lnSpc>
                <a:spcPct val="11666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7"/>
              <a:buFont typeface="Calibri"/>
              <a:buChar char="●"/>
            </a:pPr>
            <a:r>
              <a:rPr lang="en-US" sz="264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COVID: si sx: s’isoler et appeler le 514 890-8308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21064" lvl="0" marL="332271" marR="4483" rtl="0" algn="l">
              <a:lnSpc>
                <a:spcPct val="11666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647"/>
              <a:buFont typeface="Calibri"/>
              <a:buChar char="●"/>
            </a:pPr>
            <a:r>
              <a:rPr lang="en-US" sz="264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Carte d’accès : r</a:t>
            </a:r>
            <a:r>
              <a:rPr lang="en-US" sz="264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equise pour se déplacer dans le  CHUM</a:t>
            </a:r>
            <a:endParaRPr sz="264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66" lvl="0" marL="332272" marR="4483" rtl="0" algn="l">
              <a:lnSpc>
                <a:spcPct val="11666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647"/>
              <a:buFont typeface="Calibri"/>
              <a:buChar char="●"/>
            </a:pPr>
            <a:r>
              <a:rPr lang="en-US" sz="264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Carte = e</a:t>
            </a:r>
            <a:r>
              <a:rPr lang="en-US" sz="264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ssentielle pour accéder au 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68395" lvl="1" marL="706569" marR="0" rtl="0" algn="l">
              <a:spcBef>
                <a:spcPts val="1054"/>
              </a:spcBef>
              <a:spcAft>
                <a:spcPts val="0"/>
              </a:spcAft>
              <a:buClr>
                <a:schemeClr val="dk1"/>
              </a:buClr>
              <a:buSzPts val="2206"/>
              <a:buFont typeface="Calibri"/>
              <a:buChar char="○"/>
            </a:pPr>
            <a:r>
              <a:rPr i="0" lang="en-US" sz="22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Vestiaire / case vestimentaire</a:t>
            </a:r>
            <a:endParaRPr i="0" sz="22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8395" lvl="1" marL="706569" marR="0" rtl="0" algn="l">
              <a:spcBef>
                <a:spcPts val="529"/>
              </a:spcBef>
              <a:spcAft>
                <a:spcPts val="0"/>
              </a:spcAft>
              <a:buClr>
                <a:schemeClr val="dk1"/>
              </a:buClr>
              <a:buSzPts val="2206"/>
              <a:buFont typeface="Calibri"/>
              <a:buChar char="○"/>
            </a:pPr>
            <a:r>
              <a:rPr i="0" lang="en-US" sz="22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Distributrice de Scrub / Uniforme et sarrau</a:t>
            </a:r>
            <a:endParaRPr i="0" sz="22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8395" lvl="1" marL="706569" marR="0" rtl="0" algn="l">
              <a:spcBef>
                <a:spcPts val="635"/>
              </a:spcBef>
              <a:spcAft>
                <a:spcPts val="0"/>
              </a:spcAft>
              <a:buClr>
                <a:schemeClr val="dk1"/>
              </a:buClr>
              <a:buSzPts val="2206"/>
              <a:buFont typeface="Calibri"/>
              <a:buChar char="○"/>
            </a:pPr>
            <a:r>
              <a:rPr i="0" lang="en-US" sz="22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Salon des résidents et chambres de garde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68395" lvl="1" marL="706569" marR="0" rtl="0" algn="l">
              <a:spcBef>
                <a:spcPts val="635"/>
              </a:spcBef>
              <a:spcAft>
                <a:spcPts val="0"/>
              </a:spcAft>
              <a:buClr>
                <a:schemeClr val="dk1"/>
              </a:buClr>
              <a:buSzPts val="2206"/>
              <a:buFont typeface="Calibri"/>
              <a:buChar char="○"/>
            </a:pPr>
            <a:r>
              <a:rPr i="0" lang="en-US" sz="220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Impression de documents</a:t>
            </a:r>
            <a:endParaRPr i="0" sz="2206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66" lvl="0" marL="332272" marR="0" rtl="0" algn="l">
              <a:spcBef>
                <a:spcPts val="618"/>
              </a:spcBef>
              <a:spcAft>
                <a:spcPts val="0"/>
              </a:spcAft>
              <a:buClr>
                <a:schemeClr val="dk1"/>
              </a:buClr>
              <a:buSzPts val="2824"/>
              <a:buFont typeface="Calibri"/>
              <a:buChar char="●"/>
            </a:pPr>
            <a:r>
              <a:rPr lang="en-US" sz="282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Oublis / pertes / bris ou défectuosité de la carte :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78033" lvl="1" marL="818073" marR="0" rtl="0" algn="l">
              <a:spcBef>
                <a:spcPts val="618"/>
              </a:spcBef>
              <a:spcAft>
                <a:spcPts val="0"/>
              </a:spcAft>
              <a:buClr>
                <a:schemeClr val="dk1"/>
              </a:buClr>
              <a:buSzPts val="2424"/>
              <a:buFont typeface="Calibri"/>
              <a:buChar char="○"/>
            </a:pPr>
            <a:r>
              <a:rPr i="0" lang="en-US" sz="24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BGA - Bureau de gestion des Accès situé au C01.6123, entre 6h et 22h.</a:t>
            </a:r>
            <a:endParaRPr sz="264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>
            <p:ph type="title"/>
          </p:nvPr>
        </p:nvSpPr>
        <p:spPr>
          <a:xfrm>
            <a:off x="1411941" y="339773"/>
            <a:ext cx="6148668" cy="472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Comment se retrouver au NCHUM</a:t>
            </a:r>
            <a:endParaRPr sz="3000"/>
          </a:p>
        </p:txBody>
      </p:sp>
      <p:grpSp>
        <p:nvGrpSpPr>
          <p:cNvPr id="233" name="Google Shape;233;p18"/>
          <p:cNvGrpSpPr/>
          <p:nvPr/>
        </p:nvGrpSpPr>
        <p:grpSpPr>
          <a:xfrm>
            <a:off x="1210236" y="1277471"/>
            <a:ext cx="7499243" cy="5109554"/>
            <a:chOff x="1636915" y="2068461"/>
            <a:chExt cx="8081438" cy="4162793"/>
          </a:xfrm>
        </p:grpSpPr>
        <p:pic>
          <p:nvPicPr>
            <p:cNvPr id="234" name="Google Shape;234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36915" y="2283079"/>
              <a:ext cx="3392449" cy="3406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28120" y="2068461"/>
              <a:ext cx="4690233" cy="41627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p18"/>
            <p:cNvSpPr/>
            <p:nvPr/>
          </p:nvSpPr>
          <p:spPr>
            <a:xfrm>
              <a:off x="2704240" y="2562777"/>
              <a:ext cx="1258570" cy="2684780"/>
            </a:xfrm>
            <a:custGeom>
              <a:rect b="b" l="l" r="r" t="t"/>
              <a:pathLst>
                <a:path extrusionOk="0" h="2684779" w="1258570">
                  <a:moveTo>
                    <a:pt x="143826" y="2241314"/>
                  </a:moveTo>
                  <a:lnTo>
                    <a:pt x="130178" y="2258344"/>
                  </a:lnTo>
                  <a:lnTo>
                    <a:pt x="114382" y="2279124"/>
                  </a:lnTo>
                  <a:lnTo>
                    <a:pt x="101323" y="2301973"/>
                  </a:lnTo>
                  <a:lnTo>
                    <a:pt x="95884" y="2325213"/>
                  </a:lnTo>
                  <a:lnTo>
                    <a:pt x="96814" y="2373240"/>
                  </a:lnTo>
                  <a:lnTo>
                    <a:pt x="99363" y="2421230"/>
                  </a:lnTo>
                  <a:lnTo>
                    <a:pt x="103169" y="2469155"/>
                  </a:lnTo>
                  <a:lnTo>
                    <a:pt x="107870" y="2516984"/>
                  </a:lnTo>
                  <a:lnTo>
                    <a:pt x="124886" y="2562562"/>
                  </a:lnTo>
                  <a:lnTo>
                    <a:pt x="167694" y="2606739"/>
                  </a:lnTo>
                  <a:lnTo>
                    <a:pt x="223828" y="2628349"/>
                  </a:lnTo>
                  <a:lnTo>
                    <a:pt x="251697" y="2636840"/>
                  </a:lnTo>
                  <a:lnTo>
                    <a:pt x="287654" y="2648825"/>
                  </a:lnTo>
                  <a:lnTo>
                    <a:pt x="296606" y="2651953"/>
                  </a:lnTo>
                  <a:lnTo>
                    <a:pt x="305532" y="2655167"/>
                  </a:lnTo>
                  <a:lnTo>
                    <a:pt x="314508" y="2658208"/>
                  </a:lnTo>
                  <a:lnTo>
                    <a:pt x="323612" y="2660811"/>
                  </a:lnTo>
                  <a:lnTo>
                    <a:pt x="354863" y="2668488"/>
                  </a:lnTo>
                  <a:lnTo>
                    <a:pt x="368792" y="2671993"/>
                  </a:lnTo>
                  <a:lnTo>
                    <a:pt x="381105" y="2675900"/>
                  </a:lnTo>
                  <a:lnTo>
                    <a:pt x="407511" y="2684783"/>
                  </a:lnTo>
                  <a:lnTo>
                    <a:pt x="440612" y="2682377"/>
                  </a:lnTo>
                  <a:lnTo>
                    <a:pt x="498733" y="2678039"/>
                  </a:lnTo>
                  <a:lnTo>
                    <a:pt x="566672" y="2672507"/>
                  </a:lnTo>
                  <a:lnTo>
                    <a:pt x="629227" y="2666519"/>
                  </a:lnTo>
                  <a:lnTo>
                    <a:pt x="671194" y="2660811"/>
                  </a:lnTo>
                  <a:lnTo>
                    <a:pt x="708559" y="2652223"/>
                  </a:lnTo>
                  <a:lnTo>
                    <a:pt x="779065" y="2612869"/>
                  </a:lnTo>
                  <a:lnTo>
                    <a:pt x="802769" y="2576849"/>
                  </a:lnTo>
                  <a:lnTo>
                    <a:pt x="802942" y="2577392"/>
                  </a:lnTo>
                  <a:lnTo>
                    <a:pt x="838994" y="2540955"/>
                  </a:lnTo>
                  <a:lnTo>
                    <a:pt x="866262" y="2505228"/>
                  </a:lnTo>
                  <a:lnTo>
                    <a:pt x="886617" y="2474788"/>
                  </a:lnTo>
                  <a:lnTo>
                    <a:pt x="892463" y="2465694"/>
                  </a:lnTo>
                  <a:lnTo>
                    <a:pt x="898922" y="2457055"/>
                  </a:lnTo>
                  <a:lnTo>
                    <a:pt x="907592" y="2447775"/>
                  </a:lnTo>
                  <a:lnTo>
                    <a:pt x="916900" y="2439077"/>
                  </a:lnTo>
                  <a:lnTo>
                    <a:pt x="926209" y="2430379"/>
                  </a:lnTo>
                  <a:lnTo>
                    <a:pt x="934879" y="2421098"/>
                  </a:lnTo>
                  <a:lnTo>
                    <a:pt x="941338" y="2412460"/>
                  </a:lnTo>
                  <a:lnTo>
                    <a:pt x="947183" y="2403366"/>
                  </a:lnTo>
                  <a:lnTo>
                    <a:pt x="952870" y="2394149"/>
                  </a:lnTo>
                  <a:lnTo>
                    <a:pt x="958851" y="2385142"/>
                  </a:lnTo>
                  <a:lnTo>
                    <a:pt x="973693" y="2365157"/>
                  </a:lnTo>
                  <a:lnTo>
                    <a:pt x="989651" y="2344139"/>
                  </a:lnTo>
                  <a:lnTo>
                    <a:pt x="1005190" y="2322648"/>
                  </a:lnTo>
                  <a:lnTo>
                    <a:pt x="1035411" y="2269971"/>
                  </a:lnTo>
                  <a:lnTo>
                    <a:pt x="1054911" y="2218032"/>
                  </a:lnTo>
                  <a:lnTo>
                    <a:pt x="1066721" y="2181386"/>
                  </a:lnTo>
                  <a:lnTo>
                    <a:pt x="1075605" y="2154981"/>
                  </a:lnTo>
                  <a:lnTo>
                    <a:pt x="1079512" y="2142667"/>
                  </a:lnTo>
                  <a:lnTo>
                    <a:pt x="1083016" y="2128737"/>
                  </a:lnTo>
                  <a:lnTo>
                    <a:pt x="1090692" y="2097486"/>
                  </a:lnTo>
                  <a:lnTo>
                    <a:pt x="1094250" y="2070549"/>
                  </a:lnTo>
                  <a:lnTo>
                    <a:pt x="1098183" y="2043633"/>
                  </a:lnTo>
                  <a:lnTo>
                    <a:pt x="1101367" y="2016676"/>
                  </a:lnTo>
                  <a:lnTo>
                    <a:pt x="1102678" y="1989615"/>
                  </a:lnTo>
                  <a:lnTo>
                    <a:pt x="1100320" y="1954656"/>
                  </a:lnTo>
                  <a:lnTo>
                    <a:pt x="1094392" y="1899157"/>
                  </a:lnTo>
                  <a:lnTo>
                    <a:pt x="1086615" y="1840944"/>
                  </a:lnTo>
                  <a:lnTo>
                    <a:pt x="1078707" y="1797845"/>
                  </a:lnTo>
                  <a:lnTo>
                    <a:pt x="1069679" y="1760580"/>
                  </a:lnTo>
                  <a:lnTo>
                    <a:pt x="1028871" y="1686264"/>
                  </a:lnTo>
                  <a:lnTo>
                    <a:pt x="1002305" y="1647961"/>
                  </a:lnTo>
                  <a:lnTo>
                    <a:pt x="971991" y="1612687"/>
                  </a:lnTo>
                  <a:lnTo>
                    <a:pt x="934879" y="1582104"/>
                  </a:lnTo>
                  <a:lnTo>
                    <a:pt x="926016" y="1575893"/>
                  </a:lnTo>
                  <a:lnTo>
                    <a:pt x="917237" y="1569537"/>
                  </a:lnTo>
                  <a:lnTo>
                    <a:pt x="881201" y="1551519"/>
                  </a:lnTo>
                  <a:lnTo>
                    <a:pt x="872051" y="1548911"/>
                  </a:lnTo>
                  <a:lnTo>
                    <a:pt x="862966" y="1546147"/>
                  </a:lnTo>
                  <a:lnTo>
                    <a:pt x="823058" y="1505830"/>
                  </a:lnTo>
                  <a:lnTo>
                    <a:pt x="781771" y="1477548"/>
                  </a:lnTo>
                  <a:lnTo>
                    <a:pt x="773073" y="1468240"/>
                  </a:lnTo>
                  <a:lnTo>
                    <a:pt x="764376" y="1458931"/>
                  </a:lnTo>
                  <a:lnTo>
                    <a:pt x="755095" y="1450261"/>
                  </a:lnTo>
                  <a:lnTo>
                    <a:pt x="733792" y="1434569"/>
                  </a:lnTo>
                  <a:lnTo>
                    <a:pt x="715186" y="1424328"/>
                  </a:lnTo>
                  <a:lnTo>
                    <a:pt x="695558" y="1415068"/>
                  </a:lnTo>
                  <a:lnTo>
                    <a:pt x="671194" y="1402319"/>
                  </a:lnTo>
                  <a:lnTo>
                    <a:pt x="661985" y="1396683"/>
                  </a:lnTo>
                  <a:lnTo>
                    <a:pt x="653021" y="1390650"/>
                  </a:lnTo>
                  <a:lnTo>
                    <a:pt x="644154" y="1384459"/>
                  </a:lnTo>
                  <a:lnTo>
                    <a:pt x="635238" y="1378348"/>
                  </a:lnTo>
                  <a:lnTo>
                    <a:pt x="619825" y="1355017"/>
                  </a:lnTo>
                  <a:lnTo>
                    <a:pt x="612609" y="1343925"/>
                  </a:lnTo>
                  <a:lnTo>
                    <a:pt x="611003" y="1341725"/>
                  </a:lnTo>
                  <a:lnTo>
                    <a:pt x="612417" y="1345075"/>
                  </a:lnTo>
                  <a:lnTo>
                    <a:pt x="614263" y="1350631"/>
                  </a:lnTo>
                  <a:lnTo>
                    <a:pt x="613952" y="1355048"/>
                  </a:lnTo>
                  <a:lnTo>
                    <a:pt x="574184" y="1328026"/>
                  </a:lnTo>
                  <a:lnTo>
                    <a:pt x="539353" y="1294449"/>
                  </a:lnTo>
                  <a:lnTo>
                    <a:pt x="499449" y="1254134"/>
                  </a:lnTo>
                  <a:lnTo>
                    <a:pt x="437460" y="1209301"/>
                  </a:lnTo>
                  <a:lnTo>
                    <a:pt x="420494" y="1193194"/>
                  </a:lnTo>
                  <a:lnTo>
                    <a:pt x="425007" y="1195169"/>
                  </a:lnTo>
                  <a:lnTo>
                    <a:pt x="432515" y="1199073"/>
                  </a:lnTo>
                  <a:lnTo>
                    <a:pt x="438770" y="1201336"/>
                  </a:lnTo>
                  <a:lnTo>
                    <a:pt x="407511" y="1162606"/>
                  </a:lnTo>
                  <a:lnTo>
                    <a:pt x="380796" y="1144319"/>
                  </a:lnTo>
                  <a:lnTo>
                    <a:pt x="371554" y="1138635"/>
                  </a:lnTo>
                  <a:lnTo>
                    <a:pt x="360692" y="1119533"/>
                  </a:lnTo>
                  <a:lnTo>
                    <a:pt x="350579" y="1099682"/>
                  </a:lnTo>
                  <a:lnTo>
                    <a:pt x="338968" y="1081329"/>
                  </a:lnTo>
                  <a:lnTo>
                    <a:pt x="323612" y="1066721"/>
                  </a:lnTo>
                  <a:lnTo>
                    <a:pt x="302386" y="1052861"/>
                  </a:lnTo>
                  <a:lnTo>
                    <a:pt x="284986" y="1040746"/>
                  </a:lnTo>
                  <a:lnTo>
                    <a:pt x="251697" y="1006794"/>
                  </a:lnTo>
                  <a:lnTo>
                    <a:pt x="227086" y="971298"/>
                  </a:lnTo>
                  <a:lnTo>
                    <a:pt x="215501" y="953031"/>
                  </a:lnTo>
                  <a:lnTo>
                    <a:pt x="203755" y="934879"/>
                  </a:lnTo>
                  <a:lnTo>
                    <a:pt x="197545" y="926016"/>
                  </a:lnTo>
                  <a:lnTo>
                    <a:pt x="191189" y="917238"/>
                  </a:lnTo>
                  <a:lnTo>
                    <a:pt x="185124" y="908291"/>
                  </a:lnTo>
                  <a:lnTo>
                    <a:pt x="179784" y="898923"/>
                  </a:lnTo>
                  <a:lnTo>
                    <a:pt x="173914" y="886871"/>
                  </a:lnTo>
                  <a:lnTo>
                    <a:pt x="168126" y="874776"/>
                  </a:lnTo>
                  <a:lnTo>
                    <a:pt x="162174" y="862768"/>
                  </a:lnTo>
                  <a:lnTo>
                    <a:pt x="155812" y="850980"/>
                  </a:lnTo>
                  <a:lnTo>
                    <a:pt x="150057" y="841844"/>
                  </a:lnTo>
                  <a:lnTo>
                    <a:pt x="143826" y="833001"/>
                  </a:lnTo>
                  <a:lnTo>
                    <a:pt x="137596" y="824158"/>
                  </a:lnTo>
                  <a:lnTo>
                    <a:pt x="131841" y="815023"/>
                  </a:lnTo>
                  <a:lnTo>
                    <a:pt x="125687" y="803118"/>
                  </a:lnTo>
                  <a:lnTo>
                    <a:pt x="120082" y="790916"/>
                  </a:lnTo>
                  <a:lnTo>
                    <a:pt x="114364" y="778782"/>
                  </a:lnTo>
                  <a:lnTo>
                    <a:pt x="107870" y="767081"/>
                  </a:lnTo>
                  <a:lnTo>
                    <a:pt x="99471" y="754690"/>
                  </a:lnTo>
                  <a:lnTo>
                    <a:pt x="90416" y="742750"/>
                  </a:lnTo>
                  <a:lnTo>
                    <a:pt x="81099" y="730988"/>
                  </a:lnTo>
                  <a:lnTo>
                    <a:pt x="71913" y="719138"/>
                  </a:lnTo>
                  <a:lnTo>
                    <a:pt x="69267" y="707034"/>
                  </a:lnTo>
                  <a:lnTo>
                    <a:pt x="66855" y="694851"/>
                  </a:lnTo>
                  <a:lnTo>
                    <a:pt x="63976" y="682826"/>
                  </a:lnTo>
                  <a:lnTo>
                    <a:pt x="59927" y="671196"/>
                  </a:lnTo>
                  <a:lnTo>
                    <a:pt x="44813" y="639154"/>
                  </a:lnTo>
                  <a:lnTo>
                    <a:pt x="38034" y="630702"/>
                  </a:lnTo>
                  <a:lnTo>
                    <a:pt x="36076" y="634162"/>
                  </a:lnTo>
                  <a:lnTo>
                    <a:pt x="35423" y="637863"/>
                  </a:lnTo>
                  <a:lnTo>
                    <a:pt x="32560" y="630127"/>
                  </a:lnTo>
                  <a:lnTo>
                    <a:pt x="16568" y="570890"/>
                  </a:lnTo>
                  <a:lnTo>
                    <a:pt x="2526" y="513908"/>
                  </a:lnTo>
                  <a:lnTo>
                    <a:pt x="0" y="503396"/>
                  </a:lnTo>
                  <a:lnTo>
                    <a:pt x="3589" y="463679"/>
                  </a:lnTo>
                  <a:lnTo>
                    <a:pt x="9092" y="413794"/>
                  </a:lnTo>
                  <a:lnTo>
                    <a:pt x="19037" y="363764"/>
                  </a:lnTo>
                  <a:lnTo>
                    <a:pt x="35956" y="323612"/>
                  </a:lnTo>
                  <a:lnTo>
                    <a:pt x="48744" y="306075"/>
                  </a:lnTo>
                  <a:lnTo>
                    <a:pt x="54837" y="297141"/>
                  </a:lnTo>
                  <a:lnTo>
                    <a:pt x="59927" y="287654"/>
                  </a:lnTo>
                  <a:lnTo>
                    <a:pt x="77700" y="245530"/>
                  </a:lnTo>
                  <a:lnTo>
                    <a:pt x="84893" y="224366"/>
                  </a:lnTo>
                  <a:lnTo>
                    <a:pt x="85668" y="216928"/>
                  </a:lnTo>
                  <a:lnTo>
                    <a:pt x="84189" y="215984"/>
                  </a:lnTo>
                  <a:lnTo>
                    <a:pt x="84621" y="214301"/>
                  </a:lnTo>
                  <a:lnTo>
                    <a:pt x="91127" y="204645"/>
                  </a:lnTo>
                  <a:lnTo>
                    <a:pt x="107870" y="179784"/>
                  </a:lnTo>
                  <a:lnTo>
                    <a:pt x="110338" y="170512"/>
                  </a:lnTo>
                  <a:lnTo>
                    <a:pt x="112452" y="161051"/>
                  </a:lnTo>
                  <a:lnTo>
                    <a:pt x="115272" y="151967"/>
                  </a:lnTo>
                  <a:lnTo>
                    <a:pt x="139911" y="120546"/>
                  </a:lnTo>
                  <a:lnTo>
                    <a:pt x="167170" y="93240"/>
                  </a:lnTo>
                  <a:lnTo>
                    <a:pt x="197739" y="67257"/>
                  </a:lnTo>
                  <a:lnTo>
                    <a:pt x="236359" y="43977"/>
                  </a:lnTo>
                  <a:lnTo>
                    <a:pt x="290556" y="32294"/>
                  </a:lnTo>
                  <a:lnTo>
                    <a:pt x="344608" y="27166"/>
                  </a:lnTo>
                  <a:lnTo>
                    <a:pt x="371554" y="23971"/>
                  </a:lnTo>
                  <a:lnTo>
                    <a:pt x="414325" y="17326"/>
                  </a:lnTo>
                  <a:lnTo>
                    <a:pt x="461511" y="9408"/>
                  </a:lnTo>
                  <a:lnTo>
                    <a:pt x="499675" y="2778"/>
                  </a:lnTo>
                  <a:lnTo>
                    <a:pt x="515382" y="0"/>
                  </a:lnTo>
                  <a:lnTo>
                    <a:pt x="563339" y="2168"/>
                  </a:lnTo>
                  <a:lnTo>
                    <a:pt x="611312" y="4107"/>
                  </a:lnTo>
                  <a:lnTo>
                    <a:pt x="659277" y="6161"/>
                  </a:lnTo>
                  <a:lnTo>
                    <a:pt x="707212" y="8672"/>
                  </a:lnTo>
                  <a:lnTo>
                    <a:pt x="755095" y="11985"/>
                  </a:lnTo>
                  <a:lnTo>
                    <a:pt x="800020" y="21020"/>
                  </a:lnTo>
                  <a:lnTo>
                    <a:pt x="815023" y="23971"/>
                  </a:lnTo>
                  <a:lnTo>
                    <a:pt x="862913" y="30324"/>
                  </a:lnTo>
                  <a:lnTo>
                    <a:pt x="893675" y="33518"/>
                  </a:lnTo>
                  <a:lnTo>
                    <a:pt x="921068" y="37931"/>
                  </a:lnTo>
                  <a:lnTo>
                    <a:pt x="958851" y="47941"/>
                  </a:lnTo>
                  <a:lnTo>
                    <a:pt x="976813" y="54053"/>
                  </a:lnTo>
                  <a:lnTo>
                    <a:pt x="994591" y="60792"/>
                  </a:lnTo>
                  <a:lnTo>
                    <a:pt x="1012478" y="67098"/>
                  </a:lnTo>
                  <a:lnTo>
                    <a:pt x="1030764" y="71913"/>
                  </a:lnTo>
                  <a:lnTo>
                    <a:pt x="1045791" y="74717"/>
                  </a:lnTo>
                  <a:lnTo>
                    <a:pt x="1060849" y="77394"/>
                  </a:lnTo>
                  <a:lnTo>
                    <a:pt x="1075846" y="80326"/>
                  </a:lnTo>
                  <a:lnTo>
                    <a:pt x="1135791" y="98378"/>
                  </a:lnTo>
                  <a:lnTo>
                    <a:pt x="1167978" y="126106"/>
                  </a:lnTo>
                  <a:lnTo>
                    <a:pt x="1170897" y="135128"/>
                  </a:lnTo>
                  <a:lnTo>
                    <a:pt x="1174592" y="143828"/>
                  </a:lnTo>
                  <a:lnTo>
                    <a:pt x="1180232" y="153030"/>
                  </a:lnTo>
                  <a:lnTo>
                    <a:pt x="1186799" y="161701"/>
                  </a:lnTo>
                  <a:lnTo>
                    <a:pt x="1193255" y="170424"/>
                  </a:lnTo>
                  <a:lnTo>
                    <a:pt x="1198563" y="179784"/>
                  </a:lnTo>
                  <a:lnTo>
                    <a:pt x="1205514" y="197391"/>
                  </a:lnTo>
                  <a:lnTo>
                    <a:pt x="1211400" y="215411"/>
                  </a:lnTo>
                  <a:lnTo>
                    <a:pt x="1216861" y="233596"/>
                  </a:lnTo>
                  <a:lnTo>
                    <a:pt x="1222534" y="251698"/>
                  </a:lnTo>
                  <a:lnTo>
                    <a:pt x="1234520" y="287654"/>
                  </a:lnTo>
                  <a:lnTo>
                    <a:pt x="1246506" y="323612"/>
                  </a:lnTo>
                  <a:lnTo>
                    <a:pt x="1253968" y="344409"/>
                  </a:lnTo>
                  <a:lnTo>
                    <a:pt x="1257467" y="353256"/>
                  </a:lnTo>
                  <a:lnTo>
                    <a:pt x="1258482" y="359266"/>
                  </a:lnTo>
                  <a:lnTo>
                    <a:pt x="1258491" y="371554"/>
                  </a:lnTo>
                </a:path>
              </a:pathLst>
            </a:custGeom>
            <a:noFill/>
            <a:ln cap="flat" cmpd="sng" w="34775">
              <a:solidFill>
                <a:srgbClr val="002C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9"/>
          <p:cNvGrpSpPr/>
          <p:nvPr/>
        </p:nvGrpSpPr>
        <p:grpSpPr>
          <a:xfrm>
            <a:off x="-450398" y="19352"/>
            <a:ext cx="9449549" cy="6632385"/>
            <a:chOff x="176720" y="1190598"/>
            <a:chExt cx="10142265" cy="5461000"/>
          </a:xfrm>
        </p:grpSpPr>
        <p:sp>
          <p:nvSpPr>
            <p:cNvPr id="242" name="Google Shape;242;p19"/>
            <p:cNvSpPr/>
            <p:nvPr/>
          </p:nvSpPr>
          <p:spPr>
            <a:xfrm>
              <a:off x="616185" y="1190598"/>
              <a:ext cx="9702800" cy="5461000"/>
            </a:xfrm>
            <a:custGeom>
              <a:rect b="b" l="l" r="r" t="t"/>
              <a:pathLst>
                <a:path extrusionOk="0" h="5461000" w="9702800">
                  <a:moveTo>
                    <a:pt x="9702800" y="0"/>
                  </a:moveTo>
                  <a:lnTo>
                    <a:pt x="0" y="0"/>
                  </a:lnTo>
                  <a:lnTo>
                    <a:pt x="0" y="5461000"/>
                  </a:lnTo>
                  <a:lnTo>
                    <a:pt x="9702800" y="5461000"/>
                  </a:lnTo>
                  <a:lnTo>
                    <a:pt x="9702800" y="0"/>
                  </a:lnTo>
                  <a:close/>
                </a:path>
              </a:pathLst>
            </a:custGeom>
            <a:solidFill>
              <a:srgbClr val="6DCFF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3" name="Google Shape;243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720" y="6361587"/>
              <a:ext cx="9702799" cy="24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877406" y="5504230"/>
              <a:ext cx="840404" cy="6804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94913" y="2469888"/>
              <a:ext cx="6884606" cy="41395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19"/>
          <p:cNvSpPr txBox="1"/>
          <p:nvPr>
            <p:ph type="title"/>
          </p:nvPr>
        </p:nvSpPr>
        <p:spPr>
          <a:xfrm>
            <a:off x="2323599" y="175125"/>
            <a:ext cx="5926500" cy="12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2801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Circulation</a:t>
            </a:r>
            <a:endParaRPr sz="2400"/>
          </a:p>
          <a:p>
            <a:pPr indent="0" lvl="0" marL="0" rtl="0" algn="ctr">
              <a:spcBef>
                <a:spcPts val="4"/>
              </a:spcBef>
              <a:spcAft>
                <a:spcPts val="0"/>
              </a:spcAft>
              <a:buNone/>
            </a:pPr>
            <a:r>
              <a:rPr lang="en-US" sz="2400"/>
              <a:t>Passages entre les pavillons C et D</a:t>
            </a:r>
            <a:endParaRPr sz="2400"/>
          </a:p>
          <a:p>
            <a:pPr indent="0" lvl="0" marL="0" rtl="0" algn="ctr">
              <a:spcBef>
                <a:spcPts val="4"/>
              </a:spcBef>
              <a:spcAft>
                <a:spcPts val="0"/>
              </a:spcAft>
              <a:buNone/>
            </a:pPr>
            <a:r>
              <a:rPr lang="en-US" sz="2400"/>
              <a:t>Utiliser surtout les étages 1, 2, et 8</a:t>
            </a:r>
            <a:endParaRPr sz="2400"/>
          </a:p>
        </p:txBody>
      </p:sp>
      <p:grpSp>
        <p:nvGrpSpPr>
          <p:cNvPr id="247" name="Google Shape;247;p19"/>
          <p:cNvGrpSpPr/>
          <p:nvPr/>
        </p:nvGrpSpPr>
        <p:grpSpPr>
          <a:xfrm>
            <a:off x="-450400" y="2769354"/>
            <a:ext cx="5593630" cy="3842874"/>
            <a:chOff x="-162152" y="2761479"/>
            <a:chExt cx="6339110" cy="4355025"/>
          </a:xfrm>
        </p:grpSpPr>
        <p:sp>
          <p:nvSpPr>
            <p:cNvPr id="248" name="Google Shape;248;p19"/>
            <p:cNvSpPr/>
            <p:nvPr/>
          </p:nvSpPr>
          <p:spPr>
            <a:xfrm>
              <a:off x="6176958" y="6157748"/>
              <a:ext cx="0" cy="452120"/>
            </a:xfrm>
            <a:custGeom>
              <a:rect b="b" l="l" r="r" t="t"/>
              <a:pathLst>
                <a:path extrusionOk="0" h="452120" w="120000">
                  <a:moveTo>
                    <a:pt x="0" y="451712"/>
                  </a:moveTo>
                  <a:lnTo>
                    <a:pt x="0" y="0"/>
                  </a:lnTo>
                </a:path>
              </a:pathLst>
            </a:custGeom>
            <a:noFill/>
            <a:ln cap="flat" cmpd="sng" w="269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9" name="Google Shape;249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3779" y="2761479"/>
              <a:ext cx="3018649" cy="1624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19"/>
            <p:cNvSpPr/>
            <p:nvPr/>
          </p:nvSpPr>
          <p:spPr>
            <a:xfrm>
              <a:off x="-162152" y="6467026"/>
              <a:ext cx="3056255" cy="649478"/>
            </a:xfrm>
            <a:custGeom>
              <a:rect b="b" l="l" r="r" t="t"/>
              <a:pathLst>
                <a:path extrusionOk="0" h="194309" w="3056255">
                  <a:moveTo>
                    <a:pt x="3055708" y="0"/>
                  </a:moveTo>
                  <a:lnTo>
                    <a:pt x="0" y="0"/>
                  </a:lnTo>
                  <a:lnTo>
                    <a:pt x="0" y="193827"/>
                  </a:lnTo>
                  <a:lnTo>
                    <a:pt x="3055708" y="193827"/>
                  </a:lnTo>
                  <a:lnTo>
                    <a:pt x="3055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2"/>
          <p:cNvGrpSpPr/>
          <p:nvPr/>
        </p:nvGrpSpPr>
        <p:grpSpPr>
          <a:xfrm>
            <a:off x="11470005" y="2711055"/>
            <a:ext cx="2111524" cy="4624619"/>
            <a:chOff x="8921865" y="1687829"/>
            <a:chExt cx="2900680" cy="4584700"/>
          </a:xfrm>
        </p:grpSpPr>
        <p:sp>
          <p:nvSpPr>
            <p:cNvPr id="98" name="Google Shape;98;p2"/>
            <p:cNvSpPr/>
            <p:nvPr/>
          </p:nvSpPr>
          <p:spPr>
            <a:xfrm>
              <a:off x="8921865" y="1687829"/>
              <a:ext cx="2900680" cy="4584700"/>
            </a:xfrm>
            <a:custGeom>
              <a:rect b="b" l="l" r="r" t="t"/>
              <a:pathLst>
                <a:path extrusionOk="0" h="4584700" w="2900679">
                  <a:moveTo>
                    <a:pt x="1450085" y="0"/>
                  </a:moveTo>
                  <a:lnTo>
                    <a:pt x="0" y="1450086"/>
                  </a:lnTo>
                  <a:lnTo>
                    <a:pt x="725042" y="1450086"/>
                  </a:lnTo>
                  <a:lnTo>
                    <a:pt x="725042" y="3134106"/>
                  </a:lnTo>
                  <a:lnTo>
                    <a:pt x="0" y="3134106"/>
                  </a:lnTo>
                  <a:lnTo>
                    <a:pt x="1450085" y="4584192"/>
                  </a:lnTo>
                  <a:lnTo>
                    <a:pt x="2900171" y="3134106"/>
                  </a:lnTo>
                  <a:lnTo>
                    <a:pt x="2175129" y="3134106"/>
                  </a:lnTo>
                  <a:lnTo>
                    <a:pt x="2175129" y="1450086"/>
                  </a:lnTo>
                  <a:lnTo>
                    <a:pt x="2900171" y="1450086"/>
                  </a:lnTo>
                  <a:lnTo>
                    <a:pt x="1450085" y="0"/>
                  </a:lnTo>
                  <a:close/>
                </a:path>
              </a:pathLst>
            </a:custGeom>
            <a:solidFill>
              <a:srgbClr val="6CCFF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1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921865" y="1687829"/>
              <a:ext cx="2900680" cy="4584700"/>
            </a:xfrm>
            <a:custGeom>
              <a:rect b="b" l="l" r="r" t="t"/>
              <a:pathLst>
                <a:path extrusionOk="0" h="4584700" w="2900679">
                  <a:moveTo>
                    <a:pt x="0" y="1450086"/>
                  </a:moveTo>
                  <a:lnTo>
                    <a:pt x="1450085" y="0"/>
                  </a:lnTo>
                  <a:lnTo>
                    <a:pt x="2900171" y="1450086"/>
                  </a:lnTo>
                  <a:lnTo>
                    <a:pt x="2175129" y="1450086"/>
                  </a:lnTo>
                  <a:lnTo>
                    <a:pt x="2175129" y="3134106"/>
                  </a:lnTo>
                  <a:lnTo>
                    <a:pt x="2900171" y="3134106"/>
                  </a:lnTo>
                  <a:lnTo>
                    <a:pt x="1450085" y="4584192"/>
                  </a:lnTo>
                  <a:lnTo>
                    <a:pt x="0" y="3134106"/>
                  </a:lnTo>
                  <a:lnTo>
                    <a:pt x="725042" y="3134106"/>
                  </a:lnTo>
                  <a:lnTo>
                    <a:pt x="725042" y="1450086"/>
                  </a:lnTo>
                  <a:lnTo>
                    <a:pt x="0" y="1450086"/>
                  </a:lnTo>
                  <a:close/>
                </a:path>
              </a:pathLst>
            </a:custGeom>
            <a:noFill/>
            <a:ln cap="flat" cmpd="sng" w="25900">
              <a:solidFill>
                <a:srgbClr val="4E97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1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2"/>
          <p:cNvSpPr/>
          <p:nvPr/>
        </p:nvSpPr>
        <p:spPr>
          <a:xfrm>
            <a:off x="7130594" y="1145804"/>
            <a:ext cx="1557616" cy="5310568"/>
          </a:xfrm>
          <a:custGeom>
            <a:rect b="b" l="l" r="r" t="t"/>
            <a:pathLst>
              <a:path extrusionOk="0" h="4584700" w="2900679">
                <a:moveTo>
                  <a:pt x="1450085" y="0"/>
                </a:moveTo>
                <a:lnTo>
                  <a:pt x="0" y="1450086"/>
                </a:lnTo>
                <a:lnTo>
                  <a:pt x="725042" y="1450086"/>
                </a:lnTo>
                <a:lnTo>
                  <a:pt x="725042" y="3134106"/>
                </a:lnTo>
                <a:lnTo>
                  <a:pt x="0" y="3134106"/>
                </a:lnTo>
                <a:lnTo>
                  <a:pt x="1450085" y="4584192"/>
                </a:lnTo>
                <a:lnTo>
                  <a:pt x="2900171" y="3134106"/>
                </a:lnTo>
                <a:lnTo>
                  <a:pt x="2175129" y="3134106"/>
                </a:lnTo>
                <a:lnTo>
                  <a:pt x="2175129" y="1450086"/>
                </a:lnTo>
                <a:lnTo>
                  <a:pt x="2900171" y="1450086"/>
                </a:lnTo>
                <a:lnTo>
                  <a:pt x="1450085" y="0"/>
                </a:lnTo>
                <a:close/>
              </a:path>
            </a:pathLst>
          </a:custGeom>
          <a:solidFill>
            <a:srgbClr val="6CCFF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1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 rot="5400000">
            <a:off x="5282009" y="3494357"/>
            <a:ext cx="5107474" cy="4103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50" lvl="0" marL="9246" marR="3697" rtl="0" algn="ctr">
              <a:lnSpc>
                <a:spcPct val="98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Créer, mobiliser et partager  connaissances et innovations  en milieu réel</a:t>
            </a:r>
            <a:endParaRPr sz="15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339" y="1231560"/>
            <a:ext cx="4780344" cy="475455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/>
        </p:nvSpPr>
        <p:spPr>
          <a:xfrm>
            <a:off x="2915023" y="1648476"/>
            <a:ext cx="1364327" cy="4007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875">
            <a:spAutoFit/>
          </a:bodyPr>
          <a:lstStyle/>
          <a:p>
            <a:pPr indent="-167802" lvl="0" marL="176586" marR="3697" rtl="0" algn="ctr">
              <a:lnSpc>
                <a:spcPct val="561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12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Enseignement</a:t>
            </a:r>
            <a:endParaRPr b="1" sz="1412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7802" lvl="0" marL="176586" marR="3697" rtl="0" algn="ctr">
              <a:lnSpc>
                <a:spcPct val="56161"/>
              </a:lnSpc>
              <a:spcBef>
                <a:spcPts val="204"/>
              </a:spcBef>
              <a:spcAft>
                <a:spcPts val="0"/>
              </a:spcAft>
              <a:buNone/>
            </a:pPr>
            <a:r>
              <a:t/>
            </a:r>
            <a:endParaRPr b="1" sz="1412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7802" lvl="0" marL="176586" marR="3697" rtl="0" algn="ctr">
              <a:lnSpc>
                <a:spcPct val="56161"/>
              </a:lnSpc>
              <a:spcBef>
                <a:spcPts val="204"/>
              </a:spcBef>
              <a:spcAft>
                <a:spcPts val="0"/>
              </a:spcAft>
              <a:buNone/>
            </a:pPr>
            <a:r>
              <a:rPr b="1" lang="en-US" sz="1412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à la relève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3393726" y="3285700"/>
            <a:ext cx="13644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250">
            <a:spAutoFit/>
          </a:bodyPr>
          <a:lstStyle/>
          <a:p>
            <a:pPr indent="0" lvl="0" marL="8783" marR="3697" rtl="0" algn="ctr">
              <a:lnSpc>
                <a:spcPct val="86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Développement  professionnel  continu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2842614" y="4792165"/>
            <a:ext cx="1367286" cy="7687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250">
            <a:spAutoFit/>
          </a:bodyPr>
          <a:lstStyle/>
          <a:p>
            <a:pPr indent="0" lvl="0" marL="9246" marR="3697" rtl="0" algn="ctr">
              <a:lnSpc>
                <a:spcPct val="8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Recherche  informationnelle  et gestion des  connaissances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316721" y="3088003"/>
            <a:ext cx="2128391" cy="661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1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  <a:endParaRPr b="1"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1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d’enseignement</a:t>
            </a:r>
            <a:endParaRPr b="1"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527" y="5055039"/>
            <a:ext cx="1542430" cy="213913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/>
          <p:nvPr/>
        </p:nvSpPr>
        <p:spPr>
          <a:xfrm>
            <a:off x="303184" y="7474046"/>
            <a:ext cx="3682687" cy="110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924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https:/</a:t>
            </a:r>
            <a:r>
              <a:rPr lang="en-US" sz="656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ww.shuttertock.com/fr/image-vector/education-back-school-concept-tr-learn-237837838</a:t>
            </a:r>
            <a:endParaRPr sz="65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3950476" y="1520225"/>
            <a:ext cx="36774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9246" marR="3697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6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Volet stages en milieu réel </a:t>
            </a:r>
            <a:endParaRPr b="1" sz="176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246" marR="3697" rtl="0" algn="ctr">
              <a:spcBef>
                <a:spcPts val="73"/>
              </a:spcBef>
              <a:spcAft>
                <a:spcPts val="0"/>
              </a:spcAft>
              <a:buNone/>
            </a:pPr>
            <a:r>
              <a:rPr b="1" lang="en-US" sz="176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pratique</a:t>
            </a:r>
            <a:endParaRPr b="1" sz="176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5085157" y="3418593"/>
            <a:ext cx="1904890" cy="280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924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6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Académie CHUM</a:t>
            </a:r>
            <a:endParaRPr b="1" sz="176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4598848" y="5123652"/>
            <a:ext cx="2015106" cy="5525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924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6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Bibliothèque CHUM</a:t>
            </a:r>
            <a:endParaRPr b="1" sz="176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1864647" y="187214"/>
            <a:ext cx="6823563" cy="380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200">
            <a:spAutoFit/>
          </a:bodyPr>
          <a:lstStyle/>
          <a:p>
            <a:pPr indent="0" lvl="0" marL="1120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Direction de l’enseignement et de l’Académie CHUM</a:t>
            </a:r>
            <a:endParaRPr b="1" i="0" sz="2400" u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236311" y="78524"/>
            <a:ext cx="8344324" cy="554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200">
            <a:spAutoFit/>
          </a:bodyPr>
          <a:lstStyle/>
          <a:p>
            <a:pPr indent="0" lvl="0" marL="1120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3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DEAC: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/>
          <p:nvPr>
            <p:ph type="title"/>
          </p:nvPr>
        </p:nvSpPr>
        <p:spPr>
          <a:xfrm>
            <a:off x="997901" y="550155"/>
            <a:ext cx="2408144" cy="472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Les escaliers</a:t>
            </a:r>
            <a:endParaRPr sz="3000"/>
          </a:p>
        </p:txBody>
      </p:sp>
      <p:pic>
        <p:nvPicPr>
          <p:cNvPr id="256" name="Google Shape;25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6429" y="5155725"/>
            <a:ext cx="336176" cy="33617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0"/>
          <p:cNvSpPr txBox="1"/>
          <p:nvPr/>
        </p:nvSpPr>
        <p:spPr>
          <a:xfrm>
            <a:off x="317300" y="1476750"/>
            <a:ext cx="5574600" cy="4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3600">
            <a:spAutoFit/>
          </a:bodyPr>
          <a:lstStyle/>
          <a:p>
            <a:pPr indent="-321066" lvl="0" marL="332272" marR="4483" rtl="0" algn="l">
              <a:lnSpc>
                <a:spcPct val="11666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7"/>
              <a:buFont typeface="Arial"/>
              <a:buChar char="•"/>
            </a:pP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Pavillon D </a:t>
            </a:r>
            <a:r>
              <a:rPr lang="en-US" sz="2647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➜ </a:t>
            </a: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Couleur  Rose</a:t>
            </a:r>
            <a:endParaRPr sz="2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981" lvl="0" marL="332272" marR="4483" rtl="0" algn="l">
              <a:lnSpc>
                <a:spcPct val="11666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647"/>
              <a:buFont typeface="Arial"/>
              <a:buNone/>
            </a:pPr>
            <a:r>
              <a:t/>
            </a:r>
            <a:endParaRPr sz="2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1064" lvl="0" marL="332271" marR="4483" rtl="0" algn="l">
              <a:lnSpc>
                <a:spcPct val="11666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647"/>
              <a:buFont typeface="Arial"/>
              <a:buChar char="•"/>
            </a:pP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Attention aux</a:t>
            </a:r>
            <a:r>
              <a:rPr b="1" lang="en-US" sz="2647">
                <a:solidFill>
                  <a:schemeClr val="dk1"/>
                </a:solidFill>
              </a:rPr>
              <a:t> signaux</a:t>
            </a: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pour entrer avec la carte</a:t>
            </a:r>
            <a:endParaRPr sz="2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1066" lvl="0" marL="332272" marR="4483" rtl="0" algn="l">
              <a:lnSpc>
                <a:spcPct val="11666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2647"/>
              <a:buChar char="•"/>
            </a:pPr>
            <a:r>
              <a:rPr b="1" lang="en-US" sz="2647">
                <a:solidFill>
                  <a:schemeClr val="dk1"/>
                </a:solidFill>
              </a:rPr>
              <a:t>Idem dans les unités de soins</a:t>
            </a:r>
            <a:endParaRPr b="1" sz="2647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31"/>
              </a:spcBef>
              <a:spcAft>
                <a:spcPts val="0"/>
              </a:spcAft>
              <a:buClr>
                <a:schemeClr val="dk1"/>
              </a:buClr>
              <a:buSzPts val="3838"/>
              <a:buFont typeface="Arial"/>
              <a:buNone/>
            </a:pPr>
            <a:r>
              <a:t/>
            </a:r>
            <a:endParaRPr sz="383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1066" lvl="0" marL="332272" marR="4483" rtl="0" algn="l">
              <a:lnSpc>
                <a:spcPct val="11598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7"/>
              <a:buFont typeface="Arial"/>
              <a:buChar char="•"/>
            </a:pP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Pavillon C </a:t>
            </a:r>
            <a:r>
              <a:rPr lang="en-US" sz="2647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➜ </a:t>
            </a: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Couleur  Orange</a:t>
            </a:r>
            <a:endParaRPr sz="2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981" lvl="0" marL="332272" marR="4483" rtl="0" algn="l">
              <a:lnSpc>
                <a:spcPct val="11598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7"/>
              <a:buFont typeface="Arial"/>
              <a:buNone/>
            </a:pPr>
            <a:r>
              <a:t/>
            </a:r>
            <a:endParaRPr sz="2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1065" lvl="2" marL="1139139" marR="4483" rtl="0" algn="l">
              <a:lnSpc>
                <a:spcPct val="11598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7"/>
              <a:buFont typeface="Arial"/>
              <a:buChar char="•"/>
            </a:pPr>
            <a:r>
              <a:rPr b="0" i="0" lang="en-US" sz="264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 pas prendre les</a:t>
            </a:r>
            <a:endParaRPr b="0" i="0" sz="264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925655" rtl="0" algn="ctr">
              <a:spcBef>
                <a:spcPts val="84"/>
              </a:spcBef>
              <a:spcAft>
                <a:spcPts val="0"/>
              </a:spcAft>
              <a:buNone/>
            </a:pPr>
            <a:r>
              <a:rPr b="1"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escaliers jaunes</a:t>
            </a:r>
            <a:endParaRPr sz="2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8" name="Google Shape;258;p20"/>
          <p:cNvGrpSpPr/>
          <p:nvPr/>
        </p:nvGrpSpPr>
        <p:grpSpPr>
          <a:xfrm>
            <a:off x="6185647" y="1344706"/>
            <a:ext cx="1478803" cy="4449979"/>
            <a:chOff x="6442991" y="1443989"/>
            <a:chExt cx="1825165" cy="5043310"/>
          </a:xfrm>
        </p:grpSpPr>
        <p:pic>
          <p:nvPicPr>
            <p:cNvPr id="259" name="Google Shape;259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42991" y="1443989"/>
              <a:ext cx="1825165" cy="2434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442991" y="4052328"/>
              <a:ext cx="1825165" cy="24349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/>
          <p:nvPr>
            <p:ph type="title"/>
          </p:nvPr>
        </p:nvSpPr>
        <p:spPr>
          <a:xfrm>
            <a:off x="739589" y="339991"/>
            <a:ext cx="5500407" cy="4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35"/>
              <a:t>Casiers des Résidents / Externes</a:t>
            </a:r>
            <a:endParaRPr sz="2735"/>
          </a:p>
        </p:txBody>
      </p:sp>
      <p:sp>
        <p:nvSpPr>
          <p:cNvPr id="266" name="Google Shape;266;p21"/>
          <p:cNvSpPr txBox="1"/>
          <p:nvPr/>
        </p:nvSpPr>
        <p:spPr>
          <a:xfrm>
            <a:off x="736216" y="1611851"/>
            <a:ext cx="5746937" cy="43397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200">
            <a:spAutoFit/>
          </a:bodyPr>
          <a:lstStyle/>
          <a:p>
            <a:pPr indent="-320675" lvl="0" marL="332105" marR="0" rtl="0" algn="l">
              <a:lnSpc>
                <a:spcPct val="11836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7"/>
              <a:buFont typeface="Arial"/>
              <a:buChar char="•"/>
            </a:pP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Résidentes et externes féminins 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32105" marR="0" rtl="0" algn="l">
              <a:lnSpc>
                <a:spcPct val="1183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C.S1.7029 </a:t>
            </a:r>
            <a:endParaRPr/>
          </a:p>
          <a:p>
            <a:pPr indent="-403225" lvl="0" marL="735330" marR="0" rtl="0" algn="l">
              <a:lnSpc>
                <a:spcPct val="11094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24"/>
              <a:buFont typeface="Noto Sans Symbols"/>
              <a:buChar char="▪"/>
            </a:pPr>
            <a:r>
              <a:rPr lang="en-US" sz="282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résidente par case</a:t>
            </a:r>
            <a:endParaRPr sz="2912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675" lvl="0" marL="332105" marR="0" rtl="0" algn="l">
              <a:lnSpc>
                <a:spcPct val="118020"/>
              </a:lnSpc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2647"/>
              <a:buFont typeface="Arial"/>
              <a:buChar char="•"/>
            </a:pP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Résidents et externes masculins :</a:t>
            </a:r>
            <a:endParaRPr/>
          </a:p>
          <a:p>
            <a:pPr indent="0" lvl="0" marL="332105" marR="0" rtl="0" algn="l">
              <a:lnSpc>
                <a:spcPct val="118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D.S3.2002.1</a:t>
            </a:r>
            <a:endParaRPr b="1" sz="2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3225" lvl="0" marL="735330" marR="0" rtl="0" algn="l">
              <a:lnSpc>
                <a:spcPct val="11062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24"/>
              <a:buFont typeface="Noto Sans Symbols"/>
              <a:buChar char="▪"/>
            </a:pPr>
            <a:r>
              <a:rPr lang="en-US" sz="2824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résident par case</a:t>
            </a:r>
            <a:endParaRPr/>
          </a:p>
          <a:p>
            <a:pPr indent="0" lvl="0" marL="332105" marR="0" rtl="0" algn="l">
              <a:lnSpc>
                <a:spcPct val="1106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2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3225" lvl="0" marL="4032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7"/>
              <a:buFont typeface="Arial"/>
              <a:buChar char="•"/>
            </a:pP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Attribution de casier </a:t>
            </a:r>
            <a:endParaRPr/>
          </a:p>
          <a:p>
            <a:pPr indent="-403225" lvl="1" marL="8604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Char char="•"/>
            </a:pPr>
            <a:r>
              <a:rPr b="0" i="0" lang="en-US" sz="155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Voir procédure incluse dans document Services offerts</a:t>
            </a:r>
            <a:endParaRPr/>
          </a:p>
          <a:p>
            <a:pPr indent="-302387" lvl="1" marL="8604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</a:pPr>
            <a:r>
              <a:t/>
            </a:r>
            <a:endParaRPr b="0" i="0" sz="158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6316" lvl="1" marL="8604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</a:pPr>
            <a:r>
              <a:t/>
            </a:r>
            <a:endParaRPr b="0" i="1" sz="2471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" name="Google Shape;267;p21"/>
          <p:cNvGrpSpPr/>
          <p:nvPr/>
        </p:nvGrpSpPr>
        <p:grpSpPr>
          <a:xfrm>
            <a:off x="7126942" y="863714"/>
            <a:ext cx="1641963" cy="4357547"/>
            <a:chOff x="7707172" y="1251261"/>
            <a:chExt cx="1860891" cy="4938553"/>
          </a:xfrm>
        </p:grpSpPr>
        <p:pic>
          <p:nvPicPr>
            <p:cNvPr id="268" name="Google Shape;268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07172" y="3707183"/>
              <a:ext cx="1860891" cy="2482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727383" y="1251261"/>
              <a:ext cx="1840679" cy="245566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/>
          <p:nvPr>
            <p:ph type="title"/>
          </p:nvPr>
        </p:nvSpPr>
        <p:spPr>
          <a:xfrm>
            <a:off x="1411941" y="546578"/>
            <a:ext cx="3704665" cy="472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SARRAU ET SCRUB</a:t>
            </a:r>
            <a:endParaRPr/>
          </a:p>
        </p:txBody>
      </p:sp>
      <p:sp>
        <p:nvSpPr>
          <p:cNvPr id="275" name="Google Shape;275;p22"/>
          <p:cNvSpPr txBox="1"/>
          <p:nvPr/>
        </p:nvSpPr>
        <p:spPr>
          <a:xfrm>
            <a:off x="363070" y="1331736"/>
            <a:ext cx="5802300" cy="3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0250">
            <a:spAutoFit/>
          </a:bodyPr>
          <a:lstStyle/>
          <a:p>
            <a:pPr indent="-321066" lvl="0" marL="331712" marR="146805" rtl="0" algn="l">
              <a:lnSpc>
                <a:spcPct val="1174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Char char="•"/>
            </a:pPr>
            <a:r>
              <a:rPr lang="en-US" sz="247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scrubs pour les résidents et externes  2 sarraus pour tous</a:t>
            </a:r>
            <a:endParaRPr sz="247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1066" lvl="0" marL="331712" marR="0" rtl="0" algn="l">
              <a:spcBef>
                <a:spcPts val="927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Char char="•"/>
            </a:pPr>
            <a:r>
              <a:rPr lang="en-US" sz="247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Case au bloc opératoire: Petite case</a:t>
            </a:r>
            <a:endParaRPr sz="247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1066" lvl="0" marL="331712" marR="4483" rtl="0" algn="l">
              <a:lnSpc>
                <a:spcPct val="117482"/>
              </a:lnSpc>
              <a:spcBef>
                <a:spcPts val="1249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Char char="•"/>
            </a:pPr>
            <a:r>
              <a:rPr lang="en-US" sz="247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Case dans les chambres de garde sans  cadenas</a:t>
            </a:r>
            <a:endParaRPr sz="247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1066" lvl="0" marL="331712" marR="194992" rtl="0" algn="l">
              <a:lnSpc>
                <a:spcPct val="117482"/>
              </a:lnSpc>
              <a:spcBef>
                <a:spcPts val="1165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Char char="•"/>
            </a:pPr>
            <a:r>
              <a:rPr lang="en-US" sz="247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Case dans les salles de stagiaire sans  cadenas</a:t>
            </a:r>
            <a:endParaRPr sz="247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9357" y="1742154"/>
            <a:ext cx="2116879" cy="282414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2"/>
          <p:cNvSpPr txBox="1"/>
          <p:nvPr/>
        </p:nvSpPr>
        <p:spPr>
          <a:xfrm>
            <a:off x="219775" y="5028050"/>
            <a:ext cx="8828700" cy="567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70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18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70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18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Le port du SCRUBS ou du sarrau fermé est </a:t>
            </a:r>
            <a:r>
              <a:rPr b="1" lang="en-US" sz="2118">
                <a:solidFill>
                  <a:srgbClr val="7030A0"/>
                </a:solidFill>
              </a:rPr>
              <a:t>fortement recommandé</a:t>
            </a:r>
            <a:endParaRPr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 txBox="1"/>
          <p:nvPr>
            <p:ph type="title"/>
          </p:nvPr>
        </p:nvSpPr>
        <p:spPr>
          <a:xfrm>
            <a:off x="2307266" y="541479"/>
            <a:ext cx="3844178" cy="472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Accès aux uniformes</a:t>
            </a:r>
            <a:endParaRPr sz="3000"/>
          </a:p>
        </p:txBody>
      </p:sp>
      <p:sp>
        <p:nvSpPr>
          <p:cNvPr id="283" name="Google Shape;283;p23"/>
          <p:cNvSpPr txBox="1"/>
          <p:nvPr/>
        </p:nvSpPr>
        <p:spPr>
          <a:xfrm>
            <a:off x="895878" y="1221968"/>
            <a:ext cx="7982100" cy="39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4675">
            <a:spAutoFit/>
          </a:bodyPr>
          <a:lstStyle/>
          <a:p>
            <a:pPr indent="-321066" lvl="0" marL="331712" marR="773247" rtl="0" algn="l">
              <a:lnSpc>
                <a:spcPct val="779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Calibri"/>
              <a:buChar char="•"/>
            </a:pPr>
            <a:r>
              <a:rPr lang="en-US" sz="24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Carrousels disponibles aux endroits suivants 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C.S1.7012 - C.S1.7024 - C.S2.7012A - D.S1.3042 - D.S2.2042 - D.S3.2005 -  F.S1.1104 - C.RC.7012A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1" marL="467846" marR="773247" rtl="0" algn="l">
              <a:lnSpc>
                <a:spcPct val="77900"/>
              </a:lnSpc>
              <a:spcBef>
                <a:spcPts val="746"/>
              </a:spcBef>
              <a:spcAft>
                <a:spcPts val="0"/>
              </a:spcAft>
              <a:buNone/>
            </a:pPr>
            <a:r>
              <a:t/>
            </a:r>
            <a:endParaRPr i="0" sz="247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66" lvl="0" marL="331712" marR="773247" rtl="0" algn="l">
              <a:lnSpc>
                <a:spcPct val="77900"/>
              </a:lnSpc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2471"/>
              <a:buFont typeface="Calibri"/>
              <a:buChar char="•"/>
            </a:pPr>
            <a:r>
              <a:rPr lang="en-US" sz="24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choisir la grandeur de vos uniformes -&gt; sur le portail du CHUM </a:t>
            </a:r>
            <a:r>
              <a:rPr lang="en-US" sz="2471">
                <a:solidFill>
                  <a:srgbClr val="63635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71" u="sng">
                <a:solidFill>
                  <a:srgbClr val="63635F"/>
                </a:solidFill>
                <a:latin typeface="Calibri"/>
                <a:ea typeface="Calibri"/>
                <a:cs typeface="Calibri"/>
                <a:sym typeface="Calibri"/>
              </a:rPr>
              <a:t>https://portail.chum.rtss.qc.ca</a:t>
            </a:r>
            <a:endParaRPr sz="247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66" lvl="0" marL="331712" marR="0" rtl="0" algn="l"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471"/>
              <a:buFont typeface="Calibri"/>
              <a:buChar char="•"/>
            </a:pPr>
            <a:r>
              <a:rPr lang="en-US" sz="24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Choisir onglet Application/Portail DTIT</a:t>
            </a:r>
            <a:endParaRPr sz="247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66" lvl="0" marL="331712" marR="4483" rtl="0" algn="l">
              <a:lnSpc>
                <a:spcPct val="77100"/>
              </a:lnSpc>
              <a:spcBef>
                <a:spcPts val="1249"/>
              </a:spcBef>
              <a:spcAft>
                <a:spcPts val="0"/>
              </a:spcAft>
              <a:buClr>
                <a:schemeClr val="dk1"/>
              </a:buClr>
              <a:buSzPts val="2471"/>
              <a:buFont typeface="Calibri"/>
              <a:buChar char="•"/>
            </a:pPr>
            <a:r>
              <a:rPr lang="en-US" sz="24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 le portail, choisir Nouveau CHUM /Réservation de  casier / Profil d’uniforme</a:t>
            </a:r>
            <a:endParaRPr sz="247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66" lvl="0" marL="331712" marR="0" rtl="0" algn="l"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Calibri"/>
              <a:buChar char="•"/>
            </a:pPr>
            <a:r>
              <a:rPr lang="en-US" sz="247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Personne-ressource : 20610</a:t>
            </a:r>
            <a:endParaRPr sz="247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3"/>
          <p:cNvSpPr txBox="1"/>
          <p:nvPr/>
        </p:nvSpPr>
        <p:spPr>
          <a:xfrm>
            <a:off x="447012" y="5558206"/>
            <a:ext cx="7334100" cy="564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6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Procédure relative aux uniformes : </a:t>
            </a:r>
            <a:endParaRPr/>
          </a:p>
          <a:p>
            <a:pPr indent="0" lvl="0" marL="0" marR="0" rtl="0" algn="l">
              <a:lnSpc>
                <a:spcPct val="764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Disponible via documents d’accueil « Services offerts » !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 txBox="1"/>
          <p:nvPr>
            <p:ph type="title"/>
          </p:nvPr>
        </p:nvSpPr>
        <p:spPr>
          <a:xfrm>
            <a:off x="679046" y="627975"/>
            <a:ext cx="79089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Salon des résidents – C09.5124</a:t>
            </a:r>
            <a:endParaRPr sz="3000"/>
          </a:p>
        </p:txBody>
      </p:sp>
      <p:grpSp>
        <p:nvGrpSpPr>
          <p:cNvPr id="290" name="Google Shape;290;p24"/>
          <p:cNvGrpSpPr/>
          <p:nvPr/>
        </p:nvGrpSpPr>
        <p:grpSpPr>
          <a:xfrm>
            <a:off x="419564" y="1807514"/>
            <a:ext cx="8336891" cy="3606613"/>
            <a:chOff x="323106" y="2048515"/>
            <a:chExt cx="9448476" cy="4087495"/>
          </a:xfrm>
        </p:grpSpPr>
        <p:pic>
          <p:nvPicPr>
            <p:cNvPr id="291" name="Google Shape;291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3222" y="2058631"/>
              <a:ext cx="3048259" cy="4066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24"/>
            <p:cNvSpPr/>
            <p:nvPr/>
          </p:nvSpPr>
          <p:spPr>
            <a:xfrm>
              <a:off x="323106" y="2048515"/>
              <a:ext cx="3070860" cy="4087495"/>
            </a:xfrm>
            <a:custGeom>
              <a:rect b="b" l="l" r="r" t="t"/>
              <a:pathLst>
                <a:path extrusionOk="0" h="4087495" w="3070860">
                  <a:moveTo>
                    <a:pt x="0" y="0"/>
                  </a:moveTo>
                  <a:lnTo>
                    <a:pt x="3070238" y="0"/>
                  </a:lnTo>
                  <a:lnTo>
                    <a:pt x="3070238" y="4086908"/>
                  </a:lnTo>
                  <a:lnTo>
                    <a:pt x="0" y="408690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20225">
              <a:solidFill>
                <a:srgbClr val="0040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3" name="Google Shape;293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63848" y="2058631"/>
              <a:ext cx="3048254" cy="4066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24"/>
            <p:cNvSpPr/>
            <p:nvPr/>
          </p:nvSpPr>
          <p:spPr>
            <a:xfrm>
              <a:off x="3553732" y="2048515"/>
              <a:ext cx="3070860" cy="4087495"/>
            </a:xfrm>
            <a:custGeom>
              <a:rect b="b" l="l" r="r" t="t"/>
              <a:pathLst>
                <a:path extrusionOk="0" h="4087495" w="3070859">
                  <a:moveTo>
                    <a:pt x="0" y="0"/>
                  </a:moveTo>
                  <a:lnTo>
                    <a:pt x="3070238" y="0"/>
                  </a:lnTo>
                  <a:lnTo>
                    <a:pt x="3070238" y="4086908"/>
                  </a:lnTo>
                  <a:lnTo>
                    <a:pt x="0" y="408690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20225">
              <a:solidFill>
                <a:srgbClr val="0040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10834" y="2058631"/>
              <a:ext cx="3048261" cy="4066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p24"/>
            <p:cNvSpPr/>
            <p:nvPr/>
          </p:nvSpPr>
          <p:spPr>
            <a:xfrm>
              <a:off x="6700722" y="2048515"/>
              <a:ext cx="3070860" cy="4087495"/>
            </a:xfrm>
            <a:custGeom>
              <a:rect b="b" l="l" r="r" t="t"/>
              <a:pathLst>
                <a:path extrusionOk="0" h="4087495" w="3070859">
                  <a:moveTo>
                    <a:pt x="0" y="0"/>
                  </a:moveTo>
                  <a:lnTo>
                    <a:pt x="3070237" y="0"/>
                  </a:lnTo>
                  <a:lnTo>
                    <a:pt x="3070237" y="4086908"/>
                  </a:lnTo>
                  <a:lnTo>
                    <a:pt x="0" y="408690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20225">
              <a:solidFill>
                <a:srgbClr val="00407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/>
          <p:nvPr>
            <p:ph type="title"/>
          </p:nvPr>
        </p:nvSpPr>
        <p:spPr>
          <a:xfrm>
            <a:off x="3127548" y="112555"/>
            <a:ext cx="2660276" cy="472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Stationnement</a:t>
            </a:r>
            <a:endParaRPr sz="3000"/>
          </a:p>
        </p:txBody>
      </p:sp>
      <p:sp>
        <p:nvSpPr>
          <p:cNvPr id="302" name="Google Shape;302;p25"/>
          <p:cNvSpPr txBox="1"/>
          <p:nvPr/>
        </p:nvSpPr>
        <p:spPr>
          <a:xfrm>
            <a:off x="5610653" y="2507986"/>
            <a:ext cx="3071532" cy="1181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7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210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endParaRPr sz="220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5"/>
          <p:cNvSpPr txBox="1"/>
          <p:nvPr/>
        </p:nvSpPr>
        <p:spPr>
          <a:xfrm>
            <a:off x="296918" y="1056515"/>
            <a:ext cx="8658000" cy="43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14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Stationnement disponible </a:t>
            </a: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les résidents qui le souhaitent, </a:t>
            </a: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payant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Procédure disponible</a:t>
            </a: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dans le document d’accueil virtuel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marR="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Lors des gardes: </a:t>
            </a:r>
            <a:r>
              <a:rPr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Coupons de garde à récupérer au </a:t>
            </a: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 du stationnement CHUM, Pavillon C, local C.01.7108</a:t>
            </a:r>
            <a:endParaRPr b="1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Demi-tarif </a:t>
            </a: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lors des cours (pour le stationnement au CHUM (entente collective)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Stationnement CHUM : situé au 1115, rue Sanguinet. </a:t>
            </a:r>
            <a:endParaRPr b="1"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Idem sur la garde si appelé de nuit</a:t>
            </a:r>
            <a:b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" name="Google Shape;308;p26"/>
          <p:cNvGraphicFramePr/>
          <p:nvPr/>
        </p:nvGraphicFramePr>
        <p:xfrm>
          <a:off x="568413" y="11944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{4FECFB8A-3E89-494E-B49F-34642F268DA6}</a:tableStyleId>
              </a:tblPr>
              <a:tblGrid>
                <a:gridCol w="1925225"/>
                <a:gridCol w="1911375"/>
                <a:gridCol w="258550"/>
                <a:gridCol w="1648225"/>
                <a:gridCol w="1893100"/>
              </a:tblGrid>
              <a:tr h="18302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OUR </a:t>
                      </a: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rowSpan="9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600" marB="0" marR="7600" marL="76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OUR </a:t>
                      </a: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75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NITÉS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PÉCIALITÉS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2051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NITÉS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PÉCIALITÉS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2051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0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 N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(1LR - 10E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Méd. interne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(36)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 S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(2LR – 7CD)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Pneumo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(32)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 N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(5LR - 6O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UEST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Méd. interne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(36)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 S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(4E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-9O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UEST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08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Hépatologie (18)</a:t>
                      </a:r>
                      <a:b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Néphrologie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(14)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089"/>
                    </a:solidFill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 N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(4LR – 7DB)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Cardiologie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(22)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Chx cardiaque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(14)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8D08D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 S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(4LR – 7DB)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Chx cardiaque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(12)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Chx vasculaire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(18)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Zone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8D08D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 N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(6LR - 6CD - 4O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UEST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Orthopédie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(26)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Urologie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 S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(6LR - 6CD - 4O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UEST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ORL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(18)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Urologie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(16)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Stomatologie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Ophtalmologie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 N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(9O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UEST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Transpl. chx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(18)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Transpl méd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(18)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 S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(8CD)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Chx thoracique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(22)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Chx plastique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Zone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</a:tr>
              <a:tr h="463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 N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(6AB-8AB)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Hémato-onco (24)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Chirurgie onco (12)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9B9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 S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(9E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Chx hépato-bil.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(36)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</a:tr>
              <a:tr h="57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 N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(5AB)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2A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Neurologie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(27)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Radiologie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Zone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2A3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 S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(5CD)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76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2A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Neurochx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(27)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Neuro-rad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(3)</a:t>
                      </a:r>
                      <a:b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Zone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600" marB="0" marR="7600" marL="68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2A3"/>
                    </a:solidFill>
                  </a:tcPr>
                </a:tc>
              </a:tr>
            </a:tbl>
          </a:graphicData>
        </a:graphic>
      </p:graphicFrame>
      <p:sp>
        <p:nvSpPr>
          <p:cNvPr id="309" name="Google Shape;309;p26"/>
          <p:cNvSpPr txBox="1"/>
          <p:nvPr>
            <p:ph type="title"/>
          </p:nvPr>
        </p:nvSpPr>
        <p:spPr>
          <a:xfrm>
            <a:off x="510061" y="378862"/>
            <a:ext cx="8008548" cy="4943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5600">
            <a:spAutoFit/>
          </a:bodyPr>
          <a:lstStyle/>
          <a:p>
            <a:pPr indent="0" lvl="0" marL="11206" marR="4483" rtl="0" algn="ctr">
              <a:lnSpc>
                <a:spcPct val="101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3"/>
              <a:t>Distribution des spécialités par  unités</a:t>
            </a:r>
            <a:endParaRPr sz="3353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" name="Google Shape;314;p27"/>
          <p:cNvGraphicFramePr/>
          <p:nvPr/>
        </p:nvGraphicFramePr>
        <p:xfrm>
          <a:off x="534085" y="130157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{4FECFB8A-3E89-494E-B49F-34642F268DA6}</a:tableStyleId>
              </a:tblPr>
              <a:tblGrid>
                <a:gridCol w="1980275"/>
                <a:gridCol w="1966025"/>
                <a:gridCol w="265925"/>
                <a:gridCol w="1695350"/>
                <a:gridCol w="1947225"/>
              </a:tblGrid>
              <a:tr h="26150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OUR </a:t>
                      </a: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rowSpan="8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9525" marB="0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OUR </a:t>
                      </a: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50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NITÉS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PÉCIALITÉS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2571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NITÉS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PÉCIALITÉS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2571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8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 N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(2G - 3AB - 3O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UEST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Gériatrie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(18)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Gastro-entérologie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(18)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 S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(6AB)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Gynéco-onco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(24)</a:t>
                      </a:r>
                      <a:b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Gynéco (9)</a:t>
                      </a:r>
                      <a:b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Court séjour chx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9B9"/>
                    </a:solidFill>
                  </a:tcPr>
                </a:tc>
              </a:tr>
              <a:tr h="739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 N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(6-7-8M - 10O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UEST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B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Psychiatrie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(20)</a:t>
                      </a:r>
                      <a:b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Psy médicale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BE9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 S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(6E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Chx digestive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(28)</a:t>
                      </a:r>
                      <a:b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Court séjour chx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(8)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</a:tr>
              <a:tr h="253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B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Méd. Toxico.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ABE9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FFFFF"/>
                    </a:solidFill>
                  </a:tcPr>
                </a:tc>
              </a:tr>
              <a:tr h="662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N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C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Soins intensifs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(36)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CB7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S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C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Soins intensifs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(30)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CB7"/>
                    </a:solidFill>
                  </a:tcPr>
                </a:tc>
              </a:tr>
              <a:tr h="662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 N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   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(7LR)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C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Grands brûlés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(9)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CB7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 S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  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(5</a:t>
                      </a:r>
                      <a:r>
                        <a:rPr b="0" baseline="30000" i="0" lang="en-US" sz="4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Mère-enfant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(25)</a:t>
                      </a:r>
                      <a:b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Salle d’accouchement et bloc obstétrical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C"/>
                    </a:solidFill>
                  </a:tcPr>
                </a:tc>
              </a:tr>
              <a:tr h="716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 N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          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(4LR - UC)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Unité coronarienne (USIC)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(20)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8D08D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 S</a:t>
                      </a:r>
                      <a:r>
                        <a:rPr b="1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               </a:t>
                      </a: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LITS</a:t>
                      </a:r>
                      <a:b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(5G)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Soins palliatifs </a:t>
                      </a:r>
                      <a:r>
                        <a:rPr b="0" i="0" lang="en-US" sz="7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(10)</a:t>
                      </a:r>
                      <a:endParaRPr b="0" i="0" sz="10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857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9B9"/>
                    </a:solidFill>
                  </a:tcPr>
                </a:tc>
              </a:tr>
            </a:tbl>
          </a:graphicData>
        </a:graphic>
      </p:graphicFrame>
      <p:sp>
        <p:nvSpPr>
          <p:cNvPr id="315" name="Google Shape;315;p27"/>
          <p:cNvSpPr txBox="1"/>
          <p:nvPr>
            <p:ph type="title"/>
          </p:nvPr>
        </p:nvSpPr>
        <p:spPr>
          <a:xfrm>
            <a:off x="457200" y="403575"/>
            <a:ext cx="8008548" cy="4943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5600">
            <a:spAutoFit/>
          </a:bodyPr>
          <a:lstStyle/>
          <a:p>
            <a:pPr indent="0" lvl="0" marL="11206" marR="4483" rtl="0" algn="ctr">
              <a:lnSpc>
                <a:spcPct val="101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3"/>
              <a:t>Distribution des spécialités par  unités</a:t>
            </a:r>
            <a:endParaRPr sz="3353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0" name="Google Shape;320;p28"/>
          <p:cNvGraphicFramePr/>
          <p:nvPr/>
        </p:nvGraphicFramePr>
        <p:xfrm>
          <a:off x="684426" y="10544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{4FECFB8A-3E89-494E-B49F-34642F268DA6}</a:tableStyleId>
              </a:tblPr>
              <a:tblGrid>
                <a:gridCol w="1000200"/>
                <a:gridCol w="2092500"/>
                <a:gridCol w="92125"/>
                <a:gridCol w="829100"/>
                <a:gridCol w="3540150"/>
              </a:tblGrid>
              <a:tr h="34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</a:t>
                      </a:r>
                      <a:r>
                        <a:rPr b="1" i="0" lang="en-US" sz="5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TAGES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="1" i="0" lang="en-US" sz="5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PÉCIALITÉS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17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</a:t>
                      </a:r>
                      <a:r>
                        <a:rPr b="1" i="0" lang="en-US" sz="5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TAGES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="1" i="0" lang="en-US" sz="5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PÉCIALITÉS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5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Médecine nucléaire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Électrophysio médicale (EPM diagnostique –</a:t>
                      </a:r>
                      <a:b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écho cardiaque)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03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Clinique douleur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2A3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E0B3"/>
                    </a:solidFill>
                  </a:tcPr>
                </a:tc>
              </a:tr>
              <a:tr h="14810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1C2A3"/>
                    </a:solidFill>
                  </a:tcPr>
                </a:tc>
                <a:tc vMerge="1"/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 opératoire Salle de réveil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E0B3"/>
                    </a:solidFill>
                  </a:tcPr>
                </a:tc>
              </a:tr>
              <a:tr h="2706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Chx d’un jour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E0B3"/>
                    </a:solidFill>
                  </a:tcPr>
                </a:tc>
                <a:tc vMerge="1"/>
                <a:tc vMerge="1"/>
                <a:tc vMerge="1"/>
              </a:tr>
              <a:tr h="148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E0B3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E0B3"/>
                    </a:solidFill>
                  </a:tcPr>
                </a:tc>
              </a:tr>
              <a:tr h="321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Chx d’un jour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E0B3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Bloc opératoire Salle de réveil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E0B3"/>
                    </a:solidFill>
                  </a:tcPr>
                </a:tc>
              </a:tr>
              <a:tr h="2452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Radiologie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Radiologie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4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Clinique de médecine et MDJ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Restauration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8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Endoscopie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9CE0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Préadmission </a:t>
                      </a: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(Clinique préopératoire et programme chirurgicale</a:t>
                      </a: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5E0B3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Centre d’ophtalmologie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7FFCF"/>
                    </a:solidFill>
                  </a:tcPr>
                </a:tc>
              </a:tr>
              <a:tr h="32987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Service, bénévolat, animation et loisirs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RC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Urgence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9797"/>
                    </a:solidFill>
                  </a:tcPr>
                </a:tc>
              </a:tr>
              <a:tr h="397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SS3 SS4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Radio-oncologie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CC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SS3 SS4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Radio-oncologie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CC"/>
                    </a:solidFill>
                  </a:tcPr>
                </a:tc>
              </a:tr>
              <a:tr h="14810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5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DÉVELOPPE- MENT PRATIQUE INFIRMIÈRE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13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Médecine Oncologie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SS2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Service alimentaire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1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1000</a:t>
                      </a:r>
                      <a:b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b="1" i="0" lang="en-US" sz="5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D</a:t>
                      </a:r>
                      <a:r>
                        <a:rPr b="1" i="0" lang="en-US" sz="5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ENIS </a:t>
                      </a: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r>
                        <a:rPr b="1" i="0" lang="en-US" sz="5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</a:t>
                      </a: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 C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Hémodialyse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5455</a:t>
                      </a:r>
                      <a:b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</a:t>
                      </a:r>
                      <a:r>
                        <a:rPr b="1" i="0" lang="en-US" sz="5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 </a:t>
                      </a: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</a:t>
                      </a:r>
                      <a:r>
                        <a:rPr b="1" i="0" lang="en-US" sz="5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ASPÉ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Centre externe de dialyse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FF66"/>
                    </a:solidFill>
                  </a:tcPr>
                </a:tc>
              </a:tr>
              <a:tr h="133425"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C. 15</a:t>
                      </a:r>
                      <a:endParaRPr/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Centre oncologie ambulatoire</a:t>
                      </a:r>
                      <a:endParaRPr b="0" i="0" sz="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375" marB="0" marR="7375" marL="73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9B9"/>
                    </a:solidFill>
                  </a:tcPr>
                </a:tc>
              </a:tr>
            </a:tbl>
          </a:graphicData>
        </a:graphic>
      </p:graphicFrame>
      <p:sp>
        <p:nvSpPr>
          <p:cNvPr id="321" name="Google Shape;321;p28"/>
          <p:cNvSpPr txBox="1"/>
          <p:nvPr>
            <p:ph type="title"/>
          </p:nvPr>
        </p:nvSpPr>
        <p:spPr>
          <a:xfrm>
            <a:off x="457200" y="403575"/>
            <a:ext cx="8008548" cy="49438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5600">
            <a:spAutoFit/>
          </a:bodyPr>
          <a:lstStyle/>
          <a:p>
            <a:pPr indent="0" lvl="0" marL="11206" marR="4483" rtl="0" algn="ctr">
              <a:lnSpc>
                <a:spcPct val="1010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3"/>
              <a:t>Distribution des spécialités par  unités</a:t>
            </a:r>
            <a:endParaRPr sz="3353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9"/>
          <p:cNvSpPr txBox="1"/>
          <p:nvPr>
            <p:ph type="title"/>
          </p:nvPr>
        </p:nvSpPr>
        <p:spPr>
          <a:xfrm>
            <a:off x="1082376" y="300226"/>
            <a:ext cx="6454588" cy="472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Chambres de garde des résidents </a:t>
            </a:r>
            <a:endParaRPr sz="3000"/>
          </a:p>
        </p:txBody>
      </p:sp>
      <p:sp>
        <p:nvSpPr>
          <p:cNvPr descr="data:image/png;base64,iVBORw0KGgoAAAANSUhEUgAAAwEAAAJBCAYAAAAeMLnNAAAgAElEQVR4Xuzdd1wURx/H8Q9HFQUFFETF3isWsCsYa+waY429JbH32HvFbuwaxU4Ue8UWG2LvYiEWREWsiEi743kddygg5VT0IfDjL19y7M68Z3Z2vzuze3qRkZGRyI8IiIAIiIAIiIAIiIAIiECaEdCTEJBm2loqKgIiIAIiIAIiIAIiIAJRAhICpCOIgAiIgAiIgAiIgAiIQBoTkBCQxhpcqisCIiACIiACIiACIiACEgKkD4iACIiACIiACIiACIhAGhOQEJDGGlyqKwIiIAIiIAIiIAIiIAISAqQPiIAIiIAIiIAIiIAIiEAaE5AQkMYaXKorAiIgAiIgAiIgAiIgAhICpA+IgAiIgAiIgAiIgAiIQBoTkBCQxhpcqisCIiACIiACIiACIiACEgKkD4iACIiACIiACIiACIhAGhOQEJDGGlyqKwIiIAIiIAIiIAIiIAISAqQPiIAIiIAIiIAIiIAIiEAaE5AQkMYaXKorAiIgAiIgAiIgAiIgAhICpA+IgAiIgAiIgAiIgAiIQBoTkBCQxhpcqisCIiACIiACIiACIiACEgKkD4iACIiACIiACIiACIhAGhOQEJDGGlyqKwIiIAIiIAIiIAIiIAISAqQPiIAIiIAIiIAIiIAIiEAaE5AQkMYaXKorAiIgAiIgAiIgAiIgAhICpA+IgAiIgAiIgAiIgAiIQBoTkBCQxhpcqisCIiACIiACIiACIiACEgKkD4iACIiACIiACIiACIhAGhOQEJDGGlyqKwIiIAIiIAIiIAIiIAJfHQKajD8siiIgAiIgAiIgAiIgAiIgAt9JYNvoGl+9JwkBX00oGxABERABERABERABERCB7yeQIkLA0aNHuRCU7/vVWvYkAiIgAiIgAiIgAiIgAmlUoEwGH5ycnL669l89EyAh4KvbQDYgAiIgAiIgAiIgAiIgAjoJSAjQiUk+JAIiIAIiIAIiIAIiIAKpR0BCQOppS6mJCIiACIiACIiACIiACOgkICFAJyb5kAiIgAiIgAiIgAiIgAikHgEJAamnLaUmIiACIiACIiACIiACIqCTgIQAnZjkQyIgAiIgAiIgAiIgAiKQegQkBKSetpSaiIAIiIAIiIAIiIAIiIBOAhICdGKSD4mACIiACIiACIiACIhA6hGQEJB62lJqIgIiIAIiIAIiIAIiIAI6CUgI0IlJPiQCIiACIiACIiACIiACqUdAQkDqaUupiQiIQEoWCHuE7817vDewJUeR/JgqUnJhpWwiIAIiIAKpXUBCQGpvYamfCIhAChBQ8mJXO2au8KVI77W0qZEb/RRQKimCCIiACIhA2hWQEJB2215qLgIi8L0EVE+5tn4G97L1pF6NAhh8r/3KfkRABERABEQgAQEJAdI1vpNABIE33Tl18BAPn75GlS47Ocr8TNVaFchoqC5CMPd2T+fiIzPy1O9H6Rza+6ThF/FctYWnJg5UbNOYrDFunwZfXcmBk/8Smakq1VvUwfLD797gs2M2lx9HgJ4FeRv0wz67+pdKXnkt5OhFfyLRJ5PDb9Qoa0PoTVf2/nMbVZSEHugp0Dcyxzx3NcpUcdCUL+QcJ1234a/5UNTn9PRNMMmUi5zlG1Esp3nU/8beVmxaRc5mNPmxTNR/hj0+zOm9O7h7/wkhmJEpTxUcGrShgLVRPO0RxL+7XLj0KEL7OwUKwwyY5XCkRNVqWGvXlei67093EMhTz3V4njyD/4sgIk2ssS5UhwoNGpA9w6drVhJ217ahb3Q59UBhgKGpFZkL1sbesSDpopr6DCfW7uBZlKXaWx+DdJmxLlYP+9L5MNHu8svr87GGKr9dHNjlhbJgO+o7F0q+vp6s/eE9z8+t49QxT548DwJTW7LZt6BKncpYqPue6gW3t8/nWoAVhZr8RrEM55PNL9x7DbuP3kaRszG1fiynaR8ieHp0Fp63DMnXqDMZzs+O0fdiE+p9OPaSqEPyyce7JT2/XVTY5YWiYDtOJnM7l3LdhlWM416lb0JYplw8Kd+Ie9rj/kOhwi9RbvoE8lIZz1798M2Y1JqvILLtcqHwY1t8WnTjgUXczyvJdGIOpa9F8LTeQG7mSob4qArE7LmKt9aZvrpVvpl78Bns1+7AIkNFLrasz2vt2G507S8qnbhHSInOeFXOTWQSNTC8vorKx+/x1rEX58tk0Xz6nR9mkba8jTW2hZJ1Sy+qn4GHrafiaW/1ZTbKZ9geWUOxs5fI9FZJWJYS3K/ZiWslsmrPL1+22ei/irc+MTb5We0RfJZS63diWqgjnlXzftiKoe9hih73JGN4Rl6UbcbN4tmSpexfV3P5628lICHgW8nKdmMIhPB4V0+WLT9MoFJ9wWdMZEgwykgDzCtM4tdhrbHWf8XpMQ78fSkzlcb9Q3N7Y83fB7uxou0gbpq3osvy6RSJCgzqC6OneI5zZvOFd6BfhJouu6mXX3uCVD3l+MjKbLsaDhiSp9NhfmuWC4UqgNPjq/D3+feAATna7qV/q0K82/8L4xb8g/KTNjPAvIoLfQY3wyJoPUs7DONW9PVtzM8aF6L6qM00KpUxkW2BvoML00f/jOrJev4aPJwbb1QojM0xigwiJEyFInNDWk+fT5kscS4EVAGcHF0B98vq+sT+MbBtTIuxsymXzUCnfX+yAeUDzs9tz99H7hGOPgamJkSGvEOpAsMc7Wg3eSLFY16YJOaOtg0vhMXT+03I2uQvenWpjPErV5Z2HsmdTyyNyVx9Ct36/0Rmfb6sPnH2HHFlFNNGuRLmtIxx/Wsn31EZmFz9oTnP93dl/sJDBKkMMEqfDtX7t0So9MlUdTa9BjXBIvI+R/6owa7beakxfR/1sqxPNr/3Hp0YM+8QSoNCOE/aToOipurEy815VVhxKB1VJm4g86bqbI2n76kxFTl60GveMNIfTqIOSV0LR7dM2GvevAlG3ywrGaLToA6tpn9lFB1HuWLotIzFydzOTTsMI088x32kcSEujNrMP6UyRg9KmB75lfbLXnBp5ApOF43+/0QqoAqg5OgK1LxWlBPzt3HGLu4isVDsFteg+Z5gbo7wZH95Ex00Ev6I3uMdOM+ZSI5CC1jbxfGrL+6+mfsrV5p3HomdVUc2LxrPo6hxX0X6XW3ousSLwEYbWd2tfBLlV2G6px3dFp3mWbv9bGiZl0zHxlBn5WmeDt7DP8Vi3HB55U6D3mMxrb+C7a0dCP0S5bCb2E9pT/Vz/igUxoQZqTAKCQd9G+7+uolddfImGVoS323c+hT45OM6t4fqObmXtqLR7ru8+3EdK36tHLUt46vT+GnCQmzea+JVpMKKh53Xs61xkXjOj1+CJH+T0gQkBKS0FkmF5VHen8+CgTPwNXLkhyHzqFU6GxEP/mbLpKFceGqO/aCj/FIt8rNCgMpvMQt7T+a+yhA9pYpM9dcxpGclNOeK6BCgh4FBOIrS0xg+shVmobtZ2+V3rrw3QBWhInusEHCc9M5z+LVNaRSqCMKe7Wf3zGl4BznQcLEbTuk2RoWA2+bNaTOpH7kMIokMf8F990FsOuiDYYXZjBrRHFVUoPi4rVindOPMWFmY4O/WBJc117FpvJ6enSqQIfwOJ6f/zNazb8jeZi/9W8e5Yx0dAq5mwWHQOmrlh7DXt7nhPpn9px9iWG4qg0a1xsgjqX2nj9O7lLzY3YFZS44Rkb0ZTQeMwqGAFSr/w+x36cNR73dkbvo3gzqX+7B8JVH36BBwyYKy/TdSp7ABkaowgryXsGmeG8+M6tB65TLKhGtCwF2LFrQb34ccvOftw0Mc/WsW1/zTUeT3A3Suk433SVrGrY+meqoQP/zu+IJ1Uaz9Z+DySQgIIfDBZZ6+NiRT3pJYm8W4u6oK5s2Dqzx9GYahZQFy5MlKfHMzaEPAV/cH8yccHFybvf/mp9qEDTQsYUWErytr/hjFjaDi1Jm7ndo5HsUbApLD70MIUMflAgPoNa0fOQxjhIDJB6ibLYB3oZEQcZH9I/pxPrA89WdOp5Q6LxhmJGOm5xxNqg463sEOP9mbcdP2kvNXL7rXS+JubIgf1tp2fuk/gw5xQ0DYM6zu3MZUPxsBBfISEvNgVAWT4cFVLF+GEWFZgGd5shJfvle3szoE5DJvzr5J/XhiEIle+Ats3QdR+6APygqzWTaiufaiMQTzawfI/saapyXL8SpOv4p/f0pMnt7B7L0JQTly8157sWvw7BpZ/SEwb34yrqn1aQhIqG7hwRiFRaAyMUcZdAfb+88Jz2ZPQJZ0oAol3dHedJ7tQXD9VWzsWJH3JurercLghTc2D5+hb2TDi3xFeJdY1vge7rqGgMTqq55nfPsAq+fBRFjk5XX6IIrOqEodLysuj9nGsRIWRBhq0qm+vxf5rj8nuGBl/HJkinGxrqtNBJndmtF6zWUiivZi96A+PMwSjtWhETSav5VM6Ruye/Gf3DbTDsHhL7DwuYVZuDmv8hflbTp1OZToB79DP9KQ8PTpPpRBLyQQQ6UCpUkGVMEx6pNJe6MsqfaIM+ob+nlQZtV4HE8/wBAFb6JDgOoR9qNq4Hzdlht9ZnHJ7BhV58zBTlmb/YuXcCOTrkk+FV7EpOIqSQhIxY2bMqoWge+aesxzu0uW5u4M6Fhae0Gp4u2ltZx5lIlcZWqQP1v4Z4SACPzWNmDOJh9y/dQTo91zuW3cjA6L5lAiQ4wQcKMwefLe5r7/j7RfPpeit0cwdfRG0hcuypMb17GNEwLM6q3lj9+qaMr3/jTb+rfm+EtnWi5djqNCGwIsfqH7kkkU1M5IvD/2K5NcdhNWaiKjxrVHob0Qj7WtWA2h5IX7z0z76zzpyw6kRZdfKGSXiUjfI5y/8RTDHNUpUyxb7Kb7EAJsqTLxEE1LaAf/oJ2s6dGLS++r0Gz5GuzPdogKIAnvO24GuIXHoHrs+9eGCmMO0aKM+qpO8xPxYAf/XHiPTXEnihSw0T7EmoT7hxAQZzYnaAeuXXtzObQKzVauoSJrNSHAqiM9F40nv9Yy+PjvTJ2xk9BSExkxrj36SVp+2sNDby9l9aRp3HoZDgoL7Erl5OWlK+g5a2cC3l/mmMuv7D7zKOqiTy9dPkp3W0rLWgUwCDrN/om/cvD6C+0dRgPMSvan44je5P5Io9lpdAj42v6gfMCR4TXY5W1J4bZTafRjdWwyKPE/t417L4yxLtOQvJa+8YeAZPCLDgEqhYJIlSl5O2+nZ1M7bkfPBEw+RJPoO6bhJ9jSox2nXlWlxeo1VNCsgANd6pBFt8egdQ0BBreX0nDSNHJr29m/VE4yXrpCpLNmJsDwznJ+nDqNvM9C1Qv3CMvRhCPDp3PdzhiCTlNx4q84Xn+h7dcGvCvZnx0jevMknnaOCgEWv7BlySR8tX3V+NivdHHZjUGpiSwf157g0MuUcfmVKmceRY0fkenycbPbUjxqFUCZ2P5M4s4EhGKztQeNXP/BLAJU5iV5aONLrrsKbmhnAhKumyEZdramy9KrPK5RBxNPdzKr7+gaZOfOrxvYXXArbfrNxkY75aksOIS5M38hx/ouNHA7g2n0/2eqhOfw5Zwpoh5MY/98N3edQoADponUd1ftnDFmAvbgoRxI2w1XP7T5k/YH2NDCFpvtfWiw2oOM6olWvfS8rD6OHX1+5qXhG91tlJep3Lcp5X3zcGb6Xk4U0t46UAVgt28TlhnK8qBcRV6bqjC9OJN685aS87m6b4IqQ3Gud5/PoerpKD72B364nJXzU/dzrIgRhJ+lWq+fKfvmB/YvWsx9z/YxZjYKkFR7fDpChlDAxYEGx/V5UiI7lleuE1pPOxMQfoIferSjhPJnti2fzn3D9xSY7kCDE/rc/MOLfRW/bhYqZVyPSCniCkgIkD7xjQWCOT/JnvWn9Sk5+AIdqmlWHX/6E72URIWpTR7MjNXDo/ps+pY3j54QahFjOVC4F9t+b8Xxl5VotnAuJsud2XA6kqK9D9OxljWK6JmAm+VwahDMsR0vqTjRA8fLTZj7t5LKTXJx2v0oNnGWA0Wa2ZHFQl0+JeGvH/Eq2Jri3VfQtl5hDKOXfxjko2D5kmTQiyQy9AVPrp/i6dv0FOy+i24NcmvvXv/Dx21F19SYgh230MTBBNWLnWwc0pfzz9SXoQaY2BQlT8ka2NftQJmCVnxyvyWhEKD8l0NDa7LnTnaqTDpEbb8uUcuaEtt3LPeQHaxu34srkXVo47qMsuqbhUH38fN7iSp6sa2xNVnz5CAqdiTl/mE5kAHWpWuRQ70eWvWeoAde3H3wGiP7cfQf2xHLQO1MQJyLWJXfn8z/fRqPsnSi58JxZD2sWaalc32Udzg87Ed23zIlT5PR/FAskIurJnP+URgZaqhDgBO+axsxf9NdLJ1G0rCqPldXj+dcQDkaz3PF/lJnJv3pRdbGs2hQIT0BByex83QIxXtupZVTltjtkmz9wYg3xwcwf6Y7r9QXYfrmWOYtR/5yDalYvwk5M+qDMv7lQHFD1Jf4aULAP9g6NyXy5N88NnKi+ezFZHKrplkOpEsIQJV0HRIbZdQPTW+YweWnEUS+uMCVq76kL/wj+bMaopepOm26NIv918o7OAz7kSq3TPFrMpqzxQIptGoyRR6F8b7GMhb3sqHSwOaU983BzS4juKXYR9UVmzEvMpY14zoQ7tGBLn968bzxLI5XSI/lwUlUPR2CT8+t7HPSrhuP3qN2JiC3QT4elC9JsF4kitAXWF0/Rea36XnYfRfuDbJhvbYRLTfdJdBpJMeq6lNg9XiKBpTjyDxXbl/qnPD+qhFrOdBZltCy31RsTRw53+U3Hr3bQdVV7liFW3FdHQLK3Eq0bso96hDgiV6mKnh1/xX/p8upufYI6fIMYO4EJwqvHkmt/dcIK9UVr7qNuFTsKk27/UGOnF3Z36kOYY/cqPbXfgwqTGRjvyYExxyMvqf7Z4WABOo7p0+MELCXraVvUGXREEr8a8bDxr25Wq0ZdyOX0WbIPCxtmnKsU0NUnlOpftiPJ932saXKCZroahPiTsN2/civ+JE9rou5ldD18qttNOjTlwKhhbnWfiB3zK5SeuUCcr8ryumpW7n4qA+dZu0ntMEGVnevAFdGaWa4qi5i1aC66Mdc3vQTiR8H8S6LCyX71olks+vGZeVcOk3aQkR0CFDeovzAelR6UIALo105leMK1Ub3oOQjPXy7n2Rzw6zf+FpBNv//EJAQ8P9QT1P7fIPXuLK4nTPGfug5fqmSdAgwscxOeu3NbiKDeesfQHiMEBB6ZjBTJ20irOx0ho5shaFnH6ZO20ZIsVEMntiNzHra5UA3HWk8pAinpq7CsMUSSl/ryZ4nzWjf7jXr5x36NASkt8HC3ARUEYQHBfD2nYr0RXrQZsRgCulpZgJiPxOgIF3OGpSt/zu16pZF/ZxZ9PMFkdHb+tDWxhTqsovm2jW9ypdnOLvDlQtnPHnoF0C4+sFDg1w4DPqbVpXjDLYJhQCVL/8Md2LHTSsqjDnOjwFdNRfNSez7Q5GC/2ZFu4HcMGxI+9V/UsoEwj37MX6KO8HaEKCw7cKvf44hryEk6R79XEecZwL0MhSkiFMHfmjVltwZFai0zwR8chHrv4xFPSdwL2Mbui6bil10CNCxPqpXa1neZTh3bLrz+7yR5DaE4MNdmTjbA0N1COhjx74B9fF46EjT5eupYqUgaH97Jiw4RZ6eJ2mfbiSTZu9HmaUMhR2rU6BEVYqULYNlfGvT430m4Ev7QwSB1904tmc7N65c5NnrkKilAPq2LWg7ZQalMj3UaSZA9QV+0SEgR4dd/PimN0u3+WBaaTo/mk7H7bCuIUDdo5Kog1UiSwmUt/EYVJd9dz9dkKPI2okZy8bFHjFfraVZl+HktOnOpnkjeWIIJoe70mW2B8oay1jS5Cpt+8/Fqth4lk/oyDvFC0qMrUDNyw4cXrGWW5d60GX2fhRZynDPsToPS1TlftkyBCbQzp8+E6Dgfc4aeNf/ndN1y/I+8iYVB9Sn4kNHDi9fzyUrBen2t6frglM87nmS3elGJry/WM8EuHPtWie6LjxJYNPNuHYui4rXFJ1UiTpexlEzAQes/0ykbq74nGxLl6VnCGy8idVdHVGFbKPhL33Il7EDc5ZPwOD4b/SYvpfg6N+/3ULDrv3Jr8zGk7I1uV+qEg/KOvHEJu6UCPA93V+voXmnEUk8ExA9E5BQfcfFeSYgBwWnlaX+qSxcmOzBP8UUZF7XkLYbb+PX4ySbG2SFN+tp2nkYdkUmsmJwemp019EmaBNNfhlMHqOG7F79J7fjDQEq0h3oTNf5Rwmuv45VPSujVD/nsOcXOi86RVCTv1nd5jU1e3alqH4rti4cjd4yZ5ocVHB17GEOlTaOXZ/aXokeB1EzYgG3yRgUETXjEKlnxvPcdh+OJX2vgXSNGQJQYu7Rk1YL9pNBhWY5kp4eROrj1/kf3Jp+/Ns0dQmTyisrISCVN/D/v3qheC+oyvL9z7Fr70HvFvm0d1RVBHrOxuNedko4N6SgbZiOy4Fec3FaddadeI2xTQmyZTYBZQBPbt3jvaIYtWbvpG6u55oHg2860nRRRx4O6s4lyzLYPr5AQOmZDK20nymz4oaAOMtolP5cmdsE1yP+2LbaycCGlzXPBGRsSYfpvchwYRZuS7fyPF15ag1fTu1imocANSEgsSU5obx95M2zZxFkKlEWK0MIf3WdGzvGsnmLFyEFhzLD5ffYzZZQCAi/xK6+TTnyuCA1Z+6m2t1On7ccKPwU7r+24eTz4tSdt51aOfVR+u7ln+M3CHt/lfM7DvPaJjoE6OCe5622DS1xHLaVmhmPsm/+WC48Tk/e1kvp3Mox6u0zCYWAiNtTmDV4EQE5e9N3zmAsDiZlGYfp0Z/M7zWNRwWHM3RKz6iHiyMujWDKmLVEqB8M7pWOzT1+wTNAgWE6E00/VIUQFhqJ9U9bGdImPeeWDmXPkfO8Ua+BVz/4al6a6gNW8GPZzPHOBHx1fwh/zrN7d3mpzEb+IjkxIITAfw9xfNkfHLkWFHXM9G2mr1MI+BK/jyHgML/XvYd7/86cfmZFFpv3PPe31G0mQJc6tMiXyFCkJDwokFClCuX5EUyf40GOzh784pwRPf10pM8Q+4JU79GftOw1DZuCw1k1pSdv9EH/0gg6jVmLgdMyljkfjfq3mZ4JYUaa5z0UYe8wiCzA2Rl7OJHnAUWWDqXKkfNkCI2MukBSmpfmwoAVHC+bOXY5o58JyNiSXdN7EXxhFrWXbiVTuvJRS2a81Md9+HF+6PELpQIUhKcz0SwlU4VgFBrJi5+24tomfcL7Kx0ZYyZgC3dOt6C961WedjyMW3P1229CybmwOs32hUY9GHzQeHwiddvFpVsd6LL0LM/aH2Bji/xEhu2jbsceFE7XjjkrJn0aAgjF8vBYarluIduLEM3For4lTxrPYXsHJ97HyG7f1f2dG03aDSJ3rGVYKsy2/UznFed502wLrp3stcuBEqrvhCRCQKTGdu9jIo0zEBFV1wgMQkLQs/uNjXP6E3ZcNxvC/6Fmtw6UfF2K4wvcORv9djvVM/JvmEuWLPW4UbUiBtsb027dDZ52Popb05yasH9uMF3Gu2FQbTFLBtUg6/LatNgZzI1Bo9Bb1psi6Xuwad5wnhjGfjB4Y+UDiR4Hi/tXI8+8KjTxeKZpV8PazHZfnkgIUP8qlIxnVlLm+GVMTUviH7qJKocec7/3WbbV/vq3Sf3/r0ekBHEFJARIn/jmAu+9BjF9shtB2drRefJEiqjfNvPOi13D23HkX0MK9zpMtzrGOoWAQoHq9Yt/4B1qgkk646jBLepHGcz7EBWZG25kcNdceEaHgOXzMFxQFbdzwZo3BXU+QjeLCYyZmUQIIAzftQ2Zt+kW5nVdGfXLI00I+LAGPIRHm1qzcO15wq1b0H7mDEpkUiQdAlSPOT6qOtuuZaL04H20qaJZ/qN6OI+5fVx4bNuTGYuG6xQCQq5PYN6IZTyz+oUeiyaR7cjnXTSrX8vqPb8Gyw/4Y1lrCb171cZMe9KPuD+b+f1m89haEwJy6+LevSDn4rzhKdxnHov/cOF+aA4chu3g54qZId6ZgCD+XdGERdvukvHHdQz9tTJhSQaqOF03cBMrOg/mZqYO9Fw0IepZgyCPzkyed0g7E5Cdff0b4uHnSAOXmdinh7CAazwJSk/m/OXIonjEs8evMbS2IexfT+54reXowUuE2U9h5Ni2H2yi9vrJMwFf1h9UAX+xpMcYfMwa88u8uZSKeqWkkqcbGzNz3XUyN3NnaHsLHULAl/nFDAG9fsrJu5P9mDV9G4HqK1lFLqrqsBxIpzp0Kq3TOKPTMwGBm2jSeTC5M3Vgy6IJUev003l0psu8Q0SoZwIaX6XtgLlYFBvBhr4NCOU95j43MU6Xh2dFixPy7i6Wj18TYW2D0b+e2HmtpdzBSxjaT2HZ2LaxLnw/PBj84WI0hCybWtNy7XkMrFuwc+YMfMxuUrF/Qyr4OXLMZSa304NBwDWyBKXnVf5yvFI8Snh/o2tTQD1LoX070BXvrnSbd4Tg+utZ1bMSSl5QbEIVap810cwEZPkzkboVhf3q5UBn8e9wmE0/5SYybD91O3aPEQJ+p8f0PR9nAkKeYfHoPiZGOXgXch27ywcoudWNrCFVObjSlasxHwb9nu5hHtTp0pWi7ytzeOFaLlurj4sQ7BbXovluP552OBhVv/RRzwQkVN94QsD0ctQ/acWFyQejZgKyrGtAm40++HXawf4q5hD6COv7bwjLVpLH2RWY62pDIHnn/kCjgy94XW85bj1rRC2lMro+mZ9HLyaLvjMHF/3FnQvq9j3M+7qrWfV7dSJQYbajNZ2WneH1T1tZ08Ee7s2kbf/5ZLDNjd5jX9603sOGVoWIJM7bgepdSPQ4WNy/BhbHF1D89lvNedKgEMc6/JxICAgj46Vt5LmnwL9WM56YPsF+tNeuC2QAACAASURBVDPOV3Nwbto+jheO9xUJOh3X8qGUKyAhIOW2TeopmdKX8zNbsPH4Y/QyFiR3fmtC75/j0YsQjPL1pvvUweQx0eUVoVPIsqslM1aeJZ3zUoYOqKN9rzkofVyYM3AeTzK2oOOfg3k1WTsTsGINBQ81Z4brRVT6BaNesVjr8a+M/iQE/IO+rSMFc1mo75lEvYXh4fVbBEVmxWG4B62K7I4TAtRr5G9waHhz9niHYFl7Of17/0Ck9nWjH7f1sRn1LH6g428/8+pAV2YuOEiIaWGKOdfC1uQVvqfcufU4FIt6roz4rWr8IeCyIZmLVyFrBj1U7x/j532VN2FWFPl1K53rfXweIeF9t/qkT6meurF66FCuvTTAonhDShbNQoT/Ne6cO8Wzd0oUuXvTZ84A0u3QwX3RSIKmxX3NaxiP/27JAtfzhNu0otPs6RSO0L4i1CA3ee0LYYqS0IBr3Pd5SkTGGjSfvoKK2fQ/LK3SuT4qPzzH1WHLxUiy1xpItWJvubJ+Htf8Iz48E/BwbUMWbPIhU8U+1KmaibtuEznja4fzlB2UvtiCuRu8yVihH3V/KETk7VXs3HIKqi9l+IA6mucion/iezD4S/pDz6p4TarL32cCMc5dm3KOhTF6e5mrR/4hIMyOSuMO0LzEs/hfEZoMfrFDQG4UKj/OTGmA2+kXROoYAlD5JV0H+3iWl8Qzwinv/c3e/dfJVG0IVaJeVxrPj8qPkuPq8MPFSJ7VGsj5Ym8psH4e+f0jPj4TMKAZ5R9l426r/twy88Rx5SasrHviNncIEX83ovUGb4Iq9MPzh0Lo3V5FVW07rxxQh1gv4o2eCYh5Rzr8Bo7Dm1PZO4TA2stZ17sqGdc2pNUmHwIr9uF01UzkcJtIcV87zk3ZgffFFgnvr18ZisR8RajxBpr2GUHuyOJca9sVv+A9VNi0n0zKGM8EJFi3Ybzdl3gI0PcaQLdJW1CU7MOhJnW5bbmfNgPnkNmqNp5tW/Ai8jKl/1qIHU3YsXQOPjFXb35Pd1UAhafVot6pV4Rld8K7YklCgs5T+NAJzCMLcWbabk4WNNA+CK1rCLAj7+yKND4SgW/LiZyrWI2HEctpM3Q+llnqcrp1Q0KuLqC6xx0Cm/3Nuur/0FJXG/XKGX93fvxjEAUD9Hifsxz+FkFk9r6KWWg6/H9ex6ZfyhHxaisN+vSjwPu83GrZG58M1ym5fgU5QstxzGUj53MaRD0DVGZELapfDwXjihxdsJ6LUV+QEycEtDBN/DhI4lW5ny4HCsP2rzq0dPclsGwb7ppfoNg/VzDIO4CNLv0I0O3Z/tRz3ZJGaiIhII009P+9muEPubFlBocO/8OjZ0HopbfDzqEtdTp0JX/Ue+h1CAFLOvJgaAM87ttSadwhmtvHWHipvM/REbXYecOE4n03ke9QQ7arlwOtWEcF/0m4DFvG80yt6LJsOvlOdYs3BHz8ngAFCgMjjK2KUKTBSJo2csBU+z0BH2cCNKIR/85j4VAXHoTno+r4ndR68msC3zkAH9Y3q/zx3jAY9+3/8EL7PmYU5thU6EOL3l3JE/cLuuL5ngA9ffWXhZWlRMNB1K1VCvX3hSX8fQcx9h1PRwh94M6eZbM5e/UBodovRVKkz0Oeiq2p0bozha3usm+ADu79tlLon7psiftdD+HX8RjenH3eYVg3XEvvFndxjfU9AXoo0lljXaQuVdsOxLFgpqjZkS+pj9JvC26TRnLe9x2RhtkpXK8Cb3e786a69u1AIdc4MacXezz/1dTVKDuF2yygXfOypFP/bm5v9p7yISTKwYD0BdrQfOg4StnEOQMm8HagL+kPqpf/cGDeSI5deIB2FRKK9AUo3nIaLRqXwzTJ7wn4cr9PQoD6UuPxKpYNGMPt9zl1mglQSyVZh2R+u6Ce3xZqTxpJUd93YJid+/UqYLrbHbPqmrcDGfispu6MqeT3exfVl8KzOOM5eD7niphDyDVKze1NlVM+GGvbObhAGw4NHcedeNo5vrcD6f87jxZDXbANz8fF8Ts5WvA+peb0oqrnvxip11MbZedemwXsaV6WsMT2l+VlnO8JiCTT4SE0XrwFy/eRKLM4cbn4c+yPPsFb+3aghOuWIYmL4knwchs/9h9AoZcRRNp0ZM7yYWTZNYj6a/ZgEazSLo0qxdXfFnKkst0n77X/bu7qTvXiCJXnDKfMZT8Mtc8oqdIX4E7bWRxoWIpwVJ8ZAvKR/mhv2szZiZlSwesGG1nZoyRZdg2kvuteLN6r629MYNkB7B78K0/SB3+WjbrIiqeHcFi7gKIXrmEerEeoTSnu1R3A8cYVtQ9Zq0h3ZQG1Fi4lr19gVN+MsKzAxd9mc6J8dq23ivQHutBx/iEiHV1YNeLnD38b+3sPCpBUeyR23v80BKhPwwdxGtcPex912fQJyd2Mo4MncSOnvBno/34N9Y0KICHgG8HKZkUgKQFVSADPH/vxPsKYDFnzYmUe615zUn+e7L8Pf3OfAH/1tzlbY5UtG+n+q3d+lK958fARSosCWEe/SzuWlorQF3d49iICU9sCWJnFnOZWEfrSh2cBQSjMc2Nja/HhOxKSHTxOmcJe3Scg4DVKQyuscuQiffQX433bHSfj1lV81zooX5Px4SMUFgV4FV87q96RwfcuGZSZeG2Xi5BYnioMXvpgGRBEpHluXtpaJMOXIakwfHEHyxcRhNgW4E2cfvU5+9MLekBm/wiCcubTfndAnGZKtG5JNGmwH5kfvUJpHcMtxB/LR48xUljw2i53HKs42/uu7koMX/yLRUAg+oaZeJM9H8FfdT2qwvDZLSzfGhEY0/b9U6wePUVhlpsXWTPF/hKyz7HR+Wh6j6mvD2YR5rzOmZPQrxlrk2oPncuk/aAyCDNfH0wVWXmR0yb+78/43G3K51OsgISAFNs0UjAREAEREAEREAEREAER+DYCEgK+jatsVQREQAREQAREQAREQARSrICEgBTbNFIwERABERABERABERABEfg2AhICvo2rbFUEREAEREAEREAEREAEUqyAhIAU2zRSMBEQAREQAREQAREQARH4NgISAr6Nq2xVBERABERABERABERABFKsgISAFNs0UjAREAEREAEREAEREAER+DYCEgK+jatsVQREQAREQAREQAREQARSrICEgBTbNFIwERABERABERABERABEfg2AhICvo2rbFUEREAEREAEREAEREAEUqyAhIAU2zRSMBEQAREQAREQAREQARH4NgISAr6Nq2xVBERABERABERABERABFKsgISAFNs0UjAREAEREAEREAEREAER+DYCKSoEzDmm+ja1lK2KgAiIgAiIgAiIgAiIgAh8EOhXTYGTk9NXi+hFRkZGfs1Wjh49ioSArxGUvxUBERABERABERABERAB3QRSVAhIjjSiW7XlUyIgAiIgAroINBl/mG2ja+jyUfmMCIiACIjAf0hAfQM+Oa69k2UmIDkK8h+yl6KKgAiIQIoXkBCQ4ptICigCIiACXyQgIeCL2OSPREAERCBtCEgISBvtLLUUARFIewISAtJem0uNRUAEREBnAQkBOlPJB0VABETgPyUgIeA/1VxSWBEQARH4vgISAr6vt+xNBERABL6XgISA7yUt+xEBERCB/6CAhID/YKNJkUVABERABwEJATogyUdEQAREIK0KSAhIqy0v9RYBEUjtAhICUnsLS/1EIM0LKAl+/Zp3SiPMrcwwTvMenwcgIeDzvOTTIvBVAspgXr9+h9LIHCszGa10sVQGv+b1OyVG5lYImS5iHz8jIeDzvOTTIiAC/zEB5f2F/Gg/jIBObuydWRcbxX+sAv/n4koI+D83gOw+DQkoub/wR+yHBdDJbS8z69ogw1USza+8z8If7RkW0Am3vTOpKwP8Zx0vEgI+i0s+LAIi8N8SUPFkxzhGXyzH2JENya7/3yp9SiithICU0ApShjQhoHrCjnGjuVhuLCMbZkeGq6RbXfVkB+NGX6Tc2JE0lAE+abA4n5AQ8NlkyfQHwT7s/tOFFXsv8CDQAOtiNek4eBAti5uByhf30cPZ/KwiAxb8Rjkj9T7DODW7Bwsu5KbtzFHUt9beH1A9YfvYIWy6a0z5XvPoW8lUU0DlPTYNH8W2h0oUWesxakZ7ChtAxE1XBk3ci79Kn9zNJzHlJzt83Ucz/G8fIgA9PQUKA2PMbItRt2MPGhfJ8KE8f/uoP6H9jJEpVrkcad69A9WyG6HydWf08L/RfuQjksIC58Hz6G5vQPCtbcyasRKPy368M7SkQJXWDBjWEQfLOPc6tPXX7E8PPYUBpha5KNesCx1r5MYEdZGS3l/clop4cpzlLn+y5dQdnocZkzl/eZr8PoSe1WxjDbaqJ9sZO2QTd43L02teX6JJY+9TXS4FRqZW5HJsTvcO1chupPrE0sDUglzlmtGlYw1yawoe1bbRljGgsHAezLzu9hh8cRcLxmf3n7is2MuFB4EYWBejZsfBDGpZHDNily3mLhQWzgye1xWb3WMZsuk+eVtOZUzjbFF3oCKuLKfvtGPYdZlP97B59F19I6qfxP4xoPAvLnQOmf+hH6Gnh0JhhKlVLhybd6dDtexEdeOoHxVPtqv3dRfj8r2Y17cSml6rImDPBAasvUfp35cyoPLHv4jq0j4bGDZmFyHOw5jdpQQGwbfYNmsGKz0u4/fOEMsCVWg9YBgdHSxRJOXc1YodSbVDYtv/4jb67/1h2gsBOhxHm59RccACftMMzoSdmk2PBRfI3XYmY+pbJ9HPldzbNJxR2x6iVGSl3qgZtNcMzrgOmshefxX6uZuzdkozGZvjjM0kdL6Lc7xHnccSO0epxycDUyxylaNZl47U0AzOsbw/HSO7Y/8Fg3Os80a8+9X1fKZDv9Sex1PF+E4wt7bNYsZKDy77vcPQsgBVWg9gWEcHLBVJtVVXrHZ8vK6Jvy0T2/5/b5z+0hJLCPhSua/5u9ArzG1Ui4Eer7Eq4kgxc38unrtLoHkNZh3fR9+Ct5hQoTRj77diyyNXmqjHJ4JZ39yadjvLMOPWEQbm0dwjUN6aQXX7oZwM0SNLy/V4b2yJpfoXEecYWaYSk66Go2dUFRfvIwzIA//OdKbI4OOERRpSevRZLowrxvUJFSg95hJGmW2xMI4kMjyIgGeBKK2bsOLsZjrY3owqz5hLRmS2tcCYSFTBL/F/FYJB4X7sOzuLKvcnUKH0GC4ZZcbWIsY6RoUNrVedZLr9AbqWac7KxxYUdiyOdeBNTl/1x7TmXE7v7UXBmLc8Iq7H2p9RxDtePn9NCNbUnnWQ7b2Lo389if05x15Lqby3hrY1uuL20JDspcpRwNSfa2du8VxRkF/dTzL/RyvttKuSWzOqYz/0JCF6WWi53puNLaNEiYi7z0gVwS/9eRViQOF++zg7qwr3Y1oaRfDu5XNeh4B17Vkc3N6b4vqx6/axlApsWq/i5HTnL1yzHsqVuY2oNdCD11ZFcCxmjv/Fc9wNNKfGrOPs61uQW7Ha+WMHVti0ZtXJKdjOqkzJ4V6o7Nrz97m/aGqtIHRfd/I1cKX4nw/4y7A3VcZ4EkY4gf7PeEsGrG0yYogR5cccZtyT5jH6EUSqgnnp/4oQg8L023eWWU7pNTtV3mJGdXuGngxBL0tL1ntvREOs4v5sZwoNPEf9NQG4t9UGWm1Rw7yGYl9lJkFd93FnUVkOdC1D85WPsSjsSHHrQG6evoq/aU3mnt5Lr7zecfpsdH21zpOtmR6rT8f5/XT7xLcfq8N+zWCQ8v82bYUAHY+jsfdpteURrprBmeD1zbFut5MyM25xbGCeJPp5BOdGlqHSpKuE6xlR1cWbI5rBGecigzkeFolh6dGEXRglY3OssTmx813ccTWpc5QREe9e8lwzODPr4HZ6F9eP4x13jJxOnNOKTgdv7PNGfPs1/vTc8mE40p4/nUlj43tNgnd2pUzzlTy2KIxjcWsCb57mqr8pNeeeZm+vvHgnej6bjPX0mNc1n7al/YHEtl8wzczCSAjQ6TBOzg+p8FvWkGI9PbDtsYNjC+qSRRGBz5ImVPj9MNmGHOLyeHMdQ0AEF0c7UH6yH9bWb3jyrgYLb+ymR3bFhxAwxdcM87fhVF3mw45O8FejfHQ7bohZ4FvyjIwRAmKd1EK5OLoS5Sf9y09uT1jf2OfT8qges7JpcbrtsaTXwRvMzDyNCqXHcr/VFh65Nom6Wx/zJ/TQbxSqs5yMf3hyfkJZDJQ+zP6hBANPlWbqjWMMyR8jBWhDQMwQ9O7mSjrW6Y57UCNW3txM2+eTEt1f7L2/wK11MVr/rU+jRYfY0K0wJqh4uqM7VZq7Eth4OVfd2mvWikdcZLRDeSb7WWP95gnvaizkxu4eRJFGhYDYdVQ9XknT4t3YY9mLgzdmknlaBUrHtHx3k5Ud69DdPYhGK2/i3vZ5PG379f1L5beMhsV64mHbgx3HFlA3i4IInyU0qfA7h7MN4dDZ8ZjHLVus3SrxnqIJAeF6hhTouZMzC+uQ7kMI8GVfjyyavwg7ycASTswN74nHzfnaE2OE5gQaqx+peLyyKcW77cGy10FuzK0eNRsQcXE0DuUn42dtzZsn76ix8Aa7e2RH8TkhYI4e/QvVYXnGP/A8P4GyBkp8Zv9AiYGnKD31BscGhDL5kyAdo8Lx9LE4HZbfEtv+kPxp5iSRlkLAlx5H8YWAhPu5NgRM8cXM/C3hVZfhoxmcydftOIZmgbzNM/JjCJCxWfscT2LnO00IiHXjLMlz1DturuxIne7uBDVayc3NbXk+Ke4Y9vVj86fnjbj77YDVzU/PLTH3/KX98uM2/mPj+6KqnPitEHWWZ+QPz/NMKGuA0mc2P5QYyKnSU7lxbAChkxNrq/jOR7GuSDiU6PaHEPOS5Ot7QcrdgoSA7942b1jfPCftduZnzHkvxpTQzi9GvOTJCxNsbExRRN8Jv+vE2DX9cYj6SDgnprZkiqfDx5mA0GP0L/EDC/R6sanvbTr1PkzxyRc5NrQw+tqZgOnUpMabg1ys7obPQvgt388cK1ML80MeGPwRcybgLk5j19DfwQBVyBP+mTeM2VfKseDcTnrYae6qjr3XjNVX5lPHSEXYi0vM79CM6ReLMPb8aYYrpkTNBNx1Gsua/g4flrTomdhRtnpxLB8soE7JPhw1sadphzY0qlmTmk722MZNC+qqxnuBFobXUHuquDyj1eZH/FVwRqL7yxJzhdG7zbSxa8nftoM5cXEq5aNXmaje8vSpiszZMn4ob+ix/pT4YQF6vTbR93Yneh8uzuSLxxhaWP9DCLjXbDVX5tfBSBXGi0vz6dBsOheLjOX86eEopnw6MGnuYLvwrNVmnv9VUHOHOlbbqlc9mWBXtjrFYxVc9875Zn1zcrbbSf4x5/EaU0JbnwhePnmBiY0NpgrtoDjmYztrtq6HiV1Zqhe35LY6BIy8TWbrEPxf5mPAwdNMeNef/FEzAbqGgHs0W32F+XWMUIW94NL8DjSbfpEiY89zerS6XKEc61+CHxbo0WtTX2536s3h4pO5eGwohfU/YyZgQT6W1SlJn6Mm2DftQJtGNalZ0wn76A4V7zEUw9lCO7uVUDtYPmBBYtvXvWn+859MSyHgS4+j8BNTaTnFE4cPMwGJ9XNtCJgONWu84eDF6rhpBmd+PlaGWuaH8DD4I8ZMgIzNUQdRouc7bQhI8hwV50ZVmBdD7avg8qwVmx/9RcEZ6rvHCY2RWb7oId34bh4Ra79raOijmdlO6PxptDGNje+LnHm8oA4l+xzFxL4pHdo0ombNmjjZ22pvMCZ1PrPgZtRMQcLnuweJbv8/P2zrXAEJATpTJdMHlfeY6VyIQWecWey7n+ibq7G2rr2AGX0+/NOdGlbFRbscKGhXVwo3ccVi6CnO9/OmVaEO7Mo+lJMXJ+OAZjnQdMP+jMq7nAkX27FnMfT8cR1lx3Th7rjZRMYMAaPPE2tveiYU7PgX+xa3Io9CM8DGLY+egSVle7uy06U+maPuZIwmbpEVWTuz494K6puEcmtdPzoPWYXn4xAi0cPQoiiNRyxlaf9KWMS8aI83BKjwnVeT/H1P4rTIl91VlySxv490qgdzqFGwP55Oi/Dd3xNr5QM2DOjNmjvaZxzMazDSdRAVjYLY1bUwTVwtGHrqPP28W1Gowy6yDz3JxckOEDUTELeOehhYlqW3605c6mfWDDxxlgqofOdRM39fTjotInR31XgtUWSl8457rKj/MRWp3vhx92kQkXF7gZ4+Zrb5yWYW/Qsl92Y6U2jQGZwX+7I//k6luVMft51RkLXzDu6tqMt9dQgY/ZZeCxpwpJ8Lt4uP4uDox7Ro+hkh4JN+ZIBl2d647nShflYFBO2ia+EmuFoM5dT5fni3KkSHXdkZevIikx0Un7EcqCbcWke/zkNY5fmYkEjQM7SgaOMRLF3an0pmmov8T46haOc6mtmtBH9f34TQxLYfq8Mm09iQQjeTdkLA1xxH6sYzpKqLdjlQov0czXKg6Yb0H5WX5RMu0k4zOLOu7Bi63B3H7MgYIUDGZioaqYeOxM53up6j4oQAlS/zauan70knFvnupOqSSomMkfU/znCr3uB39ylBnw7O6JvZkv/j4BzvDLL62bCP+91L1wD1zHZC58+lFP0z7Y3vxqG3WNevM0NWefJYM8BjUbQxI5YupX8lM825NsHzWR18Ev19fUwS3b7FFwW+FDqEJ1osCQHfvdUCWFo3Jz0P2zP56gmGFdIugwnzwessFK2YDzOVdn1jojMBb9jwc0HauRtSc9BImuR6j9fiEbhez0aPfddZ5HRDGwL+YE/HUzQcGEDTnyLZvC0rs3dWYGW9KbFDQIzErAp9xZ2dLoxedYO8w49xaUx6zd1r75K0H1gbPY+VrPMKpfRQd/ZOdEb9XG/0useE7mR8uMEd8RLvkwfx8NjDplUbOOWfg98P3GB+zMWW8YYAJbemVKbEiMvUXfkUd4d5us8EvFxJwxxd2V9yIldODqcwPixu8xMLrr/j+b93CTBtp3n2IngDPxdsh7thTQaNbEKu914sHuHK9Ww92Hd9EU73NHdrvEu2Z2BtPTxWrsMrtDRD3fcy0dkSBfFPQSpvTaFyiRFcrruS9+4OOs8EvFhWj+zd9xH6SQgwpWmcNfMBS+uSs+dh7Cdf5cSwQtqlKmH4aDoV+cxU2vWuScwEjA5i4Ilj1N5QmTrzH1O2gQP3d5+glK4zAWO8Kdl+ILX1PFi5zovQ0kNx3zsRZ+3D3y83/EzBdu4Y1hzEyCa5eO+1mBGu18nWYx/XF9Xgmc7PBNTUPjsRwUvvkxz08GDPplVsOOVPjt8PcGO2ds1/Qnf6k5oJ+Nhh49/+/C99duO7DzhfvcO0EwLgS4+juDMBifdzJ25oQ8AfezpyquFAApr+ROTmbWSdvZMKK+sxJWYIkLGZJiYvkzjf3dPxHBUnBChvMaVyCUZcrsvKp+44zNNxJuDFMupl786+TwdnTJuuIcC9rfZlB/EvI1U/F/Vxvzto9yjxmQCWp9XxHSJeenPyoAceezaxasMp/HP8zoEbs7Vr/hM6nyU1E/BxVif+7Ucvc/3q4TPFb0BCwHdvogiuTahI2TE3cJxylkNDi2KkflvKupaU6bCNdD338+8cmySfCehvtIIGRXuyNzDurQgF1q034u2ah5lRMwHD8VqhR1fH8VxRh2n7sZxbqqRT+cmxQ0Ccu9fKu9OoWnQY56stIHSfU+zyRHgy2rkWEy9mpOnKU7i1z0VkPOvlP9JGcGN2A+pMvInz0su4Ns8U9Sv1Cdeu5xEqzr7Dob45Pybv+EKAyo9ljYrR80AuhnueZ4yJevlRws8gxGpWpTdTq9gz/JI9488cY2QJ7XqgiEuMcXBkoq/6AexVOLg2oGjPvXxKak3rjd64Fl0Qa58RnqNxrjWRixmbsvKUG+1zRca7Lt5vWSOK9TxAruGeXB5jovMzAe9OzGfY2uuxZ2iiVvAYU7rTDHo4fnx7TsS1CVQsO4YbjlM4e2goRY1A9WQdLct0YFu6nuy/OQcb9YNScdr5o5N2zag6BJy8wJT8B+hWrikr7kUQiTF1Fuu6HCj6gckIPEc7U2viRTI2Xckpt/bk0vNjaYOi9Nwb+MnshsK6NRu91+KwSrcHg2/2vkrzOhO56byUy67NiepRAUupa9eTIxVnc2d/TVZXivtwfYxekcQzARE3ZtMgse0f6kvONPIC77QUAr70OIr1TEB/oyT6uSt5ZmpmAoZ7rUCvqyPjNYMzY88tRdmpPJNjhoA0Pza70ujF0iTOd0VZEPOZAB3PUeq19o2K9eRAruF4nh+DSTzLOeO9RHh3gvnD1nL9k8l6PYxLd2JGD8cPb0OL91myWPudQKlbiT8T8KX98r86vt+Zn42FDeow8aYzSy+7orlkUN9AtaPnkYrMvrOfmqsrJXI+S+KZgIgbzE50+4fom0YGeAkB3z0EgMp/O92rtGDlQ2sqNG+Cg6kP+90OcFtVhtFHTjC29N0kQsBBGm+pSYkh5yg39gDLWmZBT10P5TVmNW7Fsme1WXJ1DA8aVIkKAeeOVWNp8dr8eV+PfH0OcbnLYaqVixMCxtykyE+/US+vPqje43vcDTevFxQaepxrEzJ8Up7QixOoXm0M5zI0Y9U5N1q9Vk9njuFmkZ/4rV7eGA9NGpC34SA66E3C3mkmPra16NO/JSWM77N9jgvb/s1On0PXmFMtxtt8otdz3yzCT7/VI68ijOfX9rJ5322M6i/Ba2tX7Lw1d04S2l/3ypqgoflR8cy9C46tVvPE9gd69m5JKdNnXPZYj+vOGwRm7sg2n+HcqleCIefKMfbAMlpmiRJFeW0WjVst41ntJVyd+pRmZWMGj1AuTqhOtTHnyNBsFefcWvFa/WDZB0sFYc+vsXfzPm4b1WeJ11a6ap+vGBNdtxjPQxvkbcig+76rYQAAIABJREFU7pU1F7Sf+6PyZ3v3KrRY+RDrCs1p4mCKz343DtxWUWb0EU6MLc3dqDWSMdo5eh8GeWk4qAtWi9TLgbQhwNGAp27tKNdmA37KLwkBJhB6kQnVqzHmXAaarTrHhgob+KHEEM6VG8uBZS3RECu5NqsxrZY9o/aS68wPakuRgZ7kbdyXxtGzZOhhXLINI/Kt/fh2oDmmjLR3YqaPLbX69KdlCWPub5+Dy7Z/yd7nENdcrDRv/0nIuXMm5if2+w56TEps+3OqfeFbnD63Yf//n09LIQBdj6NE3g50pPEWnBPt51cZ86ABVdQh4Nwxqi0tTu0/76OXrw+HLnfhcLVysUNAWh+b7y+jyALnJM53U3narGysB4OTOkcpwp5zbe9m9t02ov4SL7Z2tdO+cSahMbI7sU4rOh6a0bPk0eeqT/ebR3sTLZHzWcXQtDW+L6rK+cH2OM30wbZWH/q3LIHx/e3McdnGv9n7cOiaC1ZRb/9JqK06k2l+Yr/vgN6kxLY/h5iXJDo29X/yYxIC/k/NFnZvJ5OGTGDVwSs8CU6HbanadB3vwvC6dujHe5cyxitCr88hsGUFJtytyWLvXXTPFn1LMoIrYytQbvx1HCevpdr61rioQ4DXQLzb5Yp6O05rt3usKuBC+bghIHptXdT73Q0wNreleL2BzF/Yh/Lp43nzAiGcG1sNp/EXyNR6A6eHedOk7KdrGsGI6rPvcLifBefmdqbj2G14v1bfXdZD3ywf9YatYPWwalFLij78xHkmQk/PABOrvJRv3JvJ036jopVCu/wosf3FmFmI2nAw19f+Qb9xqzni8wZl1BJDSwpW/5leY8bSzWwhFR0mcLfmYrx3decj6RXGVijH+OuOTN5ci81Nx8d+A1LIOcZWc2L8hUy03nCaYd5NKBvD0sDEirzlG9N78jR+q2j14aHv+J73MKo+mzuH+335Heawe+ycNIQJqw5y5Ukw6WxLUbvreFyG18VOX3tn5JM1lIBRdWbf8aDuuqoxQoB6KuEBfzVzoOv2QGp99kyA5tmGkHNjqeY0nguZWjKlpTcjZvtQc7E3u7prvodA/RNxZSwVyo3nuuMUdjfdQ71BxwiLdVzqYf7zRgIGnI/xitCahJ2ZS+eOY9nm/ZoIdXvqm5Gv3jBWrB5GNfMEngmIqu5s7hyoFTVTkFg7WJxLZPtxv9vi/zSOfI/dpqkQoAbV5ThKMARcZ35gSxwm3E2kn09mbbX1tHZRhwAvBnq3I1frv9Fv7ca9VQVwKR8nBKTxsfnXCk8Z7+iQxPluM7U2N2V8rNdqJ3aO0kPPwASrvOVp3Hsy036riFX0yxMSHCMP0+8L7g5rQkD0uSq+/UYvGUrifKZLv0xF47vx2zPM7dyRsdu8ea0Z4DHLV49hK1YzrJp5As8ERJ/PDlBLPVOQWFtanEtk++rlvWnjR0JA2mjnlFPLkAB8bj/kVaQZdgXyY2P6vQ+1UF4+8MH3tR6WuQtgl/ELvv0l5WhKSQghwOc2D19FYmZXgPzqt2slq8q33n6yFvabbCzNhYBvovgf2KiMzf+BRkp7RQwJ8OH2w1dEmtlRIL/6TXfJa/Ctt5+8pU3+rUkISH5T2aIIiIAIpBoBCQGppimlIiIgAiIQS0BCgHQIERABERCBBAUkBEjnEAEREIHUKSAhIHW2q9RKBERABJJFQEJAsjDKRkRABEQgxQlICEhxTSIFEgEREIGUIyAhIOW0hZREBERABJJTQEJAcmrKtkRABEQglQlICEhlDSrVEQEREAGtQIoKAXOOqaRhREAEREAEREAEREAEREAEvrFAv2oKnJycvnovepGRkXG/uvazNqpOIxICPotMPiwCIiACIiACIiACIiACXySQokJAcqSRL1KQPxIBERABEYhXQJYDSccQAREQgdQpkKKWA0kISJ2dTGolAiLw3xWQEPDfbTspuQiIgAgkJiAhQPqHCIiACIhAggISAqRziIAIiEDqFJAQkDrbVWolAiIgAskiICEgWRhlIyIgAiKQ4gQkBKS4JpECiYAIiEDKEZAQkHLaQkoiAiIgAskpICEgOTVlWyIgAiKQygQkBKSyBpXqiIAIiIBWQEKAdAUREAEREIEEBSQESOcQAREQgdQpICEgdbar1EoEREAEkkVAQkCyMMpGREAERCDFCUgISHFNIgUSAREQgZQjICEg5bSFlEQEREAEklNAQkByasq2REAERCCVCUgISGUNKtURAREQAa2AhADpCiIgAiIgAgkKSAiQziECIiACqVNAQkDqbFeplQiIgAgki4CEgGRhlI2IgAiIQIoTkBCQ4ppECiQCIiACKUdAQkDKaQspiQiIgAgkp4CEgOTUlG2JgAiIQCoTkBCQyhpUqiMCIiACWgEJAdIVREAEREAEEhSQECCdQwREQARSp4CEgNTZrlIrERABEUgWAQkBycIoGxEBERCBFCcgISDFNYkUSAREQARSjoCEgJTTFlISERABEUhOAQkByakp2xIBERCBVCYgISCVNahURwREQAS0AhICpCuIgAiIgAgkKCAhQDqHCIiACKROAQkBqbNdpVYiIAIikCwCEgKShVE2IgIiIAIpTkBCQIprEimQCIiACKQcAQkBKactpCQiIAIikJwCEgKSU1O2JQIiIAKpTEBCQCprUKmOCIiACGgFJARIVxABERABEUhQQEKAdA4REAERSJ0CEgJSZ7tKrURABEQgWQQkBCQLo2xEBERABFKcgISAFNckUiAREAERSDkCEgJSTltISURABEQgOQUkBCSnpmxLBERABFKZgISAVNagUh0REAER0ApICJCuIAIiIAIikKCAhADpHCIgAiKQOgUkBKTOdpVaiYAIiECyCEgISBZG2YgIiIAIpDgBCQEprkmkQCIgAiKQcgQkBKSctpCSiIAIiEByCkgISE5N2ZYIiIAIpDIBCQH/Y+/M42rO/j/+rIxlbJElQ4SkVLYINcZakRAhhCEtyFRjK+vYhizZ961Cmy0qCqGylJLsRdYahUjGVrn3+j1uC2XujYyZ39f4fP6rez7v8z6v8/683+d1zvuc8x/rUKE5AgICAgICBQgIJEAwBQEBAQEBAQEBuQgIJEAwDgEBAQEBgf8mAl8dCZA8DGHu5F18N3wV042V83vl+RX2rt1K6I2XqLS0ZIyDKQ3LSX/I5t7pEKJSq9PBvCsalT7sxFdc37+MJduOcvH+S76r3oQfh0zAbWRbqiuWrsMlGYeYN8GHx53dWD5ajzKle10oLSAgICAg8D+JgEAC/ie7RVBKQEBAQEDgbyPwdZGAl1fYOLwn4/c/otPqu4Q71gHRZTyMOzEl6hWVqyjx4lkuqpZbOe1vjXirBZ2W5tJdJ51jL+04GvoLTZXeY/Y02JbWlttIq6aFgW4t/kyM4fLD7+m+MobQ8ZoUKfpRoCV3l9Ol6WTu2ISRvL47eRxEeAQEBAQEBL5yBAQS8JV3oKC+gICAgICAHAS+GhLwKm4NI0fOYG/ic95Shq4FJCD35K/odl1LhUkniZ5fjwPD2jF8b3VcT4WiNkOTJZXdmNjxHltm3mLE1WO41C+c4s/h2LimmG6pytToeObpl0F8aznd9CZyppU716ImUSVuN4EXldAf2J821SEjdg/7EqDVgAEYqCgifnCGHZv3c1WkTtduz3E3ni6QAOFTExAQEPhPISCQgP9UdwqNERAQEBAQeIfAV0ICJDxc35NmK6oydaQCS2fsR3dV/kpAdvAoGlj4orP8NuFOqiTNb0/LWZfpuv4igw+1Y4HyIpb1yeZUpAK95jrRsSCDCMTcWWNKc6cIyrfsx89D+9C9e3c6t6xD+Tx4cjnr2pIfl1dg+rmzzG4O52a0xnCxAq5n45nX8AROhn1Yk1yeBk1r8jr9ES+yXlDdXlgJEL4vAQEBgf8OAp9CAnJTI9i6ahP7o5N5IlamaZcRTJ5iTUvl/EkXSWY8vmu8iEhRpKGpLU4D9aj8AURZsT74PGrHGHMNmauwL68Hs2FzEFeyKqNjMY7x5hr5vlqSSbzvGrwiUlBsaIqt00D0CoWX9Fveu48IW7SOl9YzsaxfmrVfef0rIePQPCYF1cDRwxGDigXlJE8InT+Zyz+tZkrnwn/+2zYiInG7K55lxrJw6AcYixLZ7roVBftFDC+6XP6lVPwn5WeGMd/Fm6tv8pVVUFDku+9rotFpKGOsDahZNLX3VTQrnb14O3IxLkZV5beuBH1Fl7cy0a8Kv84biPpnmUwuKZGneda2C3rflxLgT9UfECVux3WrAvaLhhfLgChljULx/zgCXwkJgNwHqWRWV0P56Gga9tmJTgEJkKRtxULHnrDvDRli0YDre/yJfaSIwYILHGrjhcnPfjyvIEHhx6Uc2TaEYn4+5zo+LjZM8YomLfstKHxHtWZ9mb5pE78aViSuBBLgcmkAjWyOoDP3LMenN+Phpr60GhtGJYEE/Mc/GaF5AgLfFgIfIwGipI30N5nHs34zmDKkHao5iez/3ZX1r8dxOHwq+kpX8DDugWdte8YZviJkxU6Upkax367Ru8G+JG0XIwyHcaTTblK8+xZMxLzHWXx7C/07uyOydsGiZiLeS8PQ3nSOzeaVueJhTA/P2tiPM+RVyAp2Kk0lar8djZREJfwGiNMJnzOYIYte4Bgnnej5Eju5JNxd3oWmE+PQcQvn5AJD8ob8khRWdNXl6PAUDo5+NxP1LxtSLlHOeowr5835xe0pW7R28R2Cl+9DYYAL5p83si25Lf+gfMn91XTX3ID6kukYV1OQgs3rtGi8PXwQO0cR4Vq4R0/C/S396BrUi+B99miW1N0l6Jtz2AGtabUJPDuXlp9jMs+86NMggN63QrFTKY0JlEJ/qXnfCWb5PgUGuJh/JlkpjW5C2a8Vga+GBBQCnH2wOAmQzuinhMzAfuJmzmSo0K5VOU6fSKLNkutETWyI5OUj7v9Zjjp1qsrdrCvKTOJ0+FGOHgrAy+8MD+s5cuSaB9/PKr4SEDetFUZLFXE9exbLwPYYLHzN+BOXWfZjWcQ3FtFRdzp/jBZWAr7Wj0HQW0BAQOCvCJRIAiSP2DlQj99qeBG/sSfvhreZ+7Dtupx668KZmjsJPQdFNl9cSafy8PzASHRm1yMwbj760kGU6AYb+g3A8+ELUrSXc+cvJCCXUxNaYCdez7mVnamImJs+bqx8PZzVwzP5Rc8Bxc0XWZkvnJE6s6kXGMd83VPyf9OJYa6JNZ6KOtS49ohe4TFflATorM9C/bESfUNOssCw4l9JgCSLS4HbCDiVytu6hliNtqRFNUXEqVH4R5fDZEC7vBnsvL/PVqBH/7ZUe3CSgLi31H58jCP3tRg6YQg6r+MI2LaX2AeKqBlaYWPZgmp5M98SniTswWtPDH+8rUfnYfb0bVY2nwQoubO86QXCrouo12kYdn21qSRJ53RAJApdBtFecrpYPVaD6nLtkiyd9Mk5HUDc29o8PnaE+1pDmTVEi5QIb7wOJpJb35hBBjlcfWPAEEOFd/INVRWRZF0icFsAp1LfUtfQitHv9C79F5hHArT20PvyCX5VL5z2F3PHozN6u82IPz2VpkoSsi4FstEzlNtltOg+bDSWLaohLZ1z9zg7fI5wNbMcjTpZMaJPM6oWwUOqb25qJNs9Q0gSa2KmGcvoZXUKSEC+3G0Bp0h9WxdDqwK50vd3naNi6yrE+gaR9EaNzsNs6dNURLz/JEbbxtJywRx+HdWPFkUXJHLucnyHD0euZlKuUSesRvShWd7vcvSXV492JSTppwmIVKDLIENUFcVkxAWwbW8sDxTVMLSyyW+/JI2TAXG8rf2YY0fuozV0AkOa/+UEldJ3ivDGV4PA108CxM9IvZ7M4/JNaNGoEtd/70CLWbex2pPCjn4lrLWJrrHc3JT5iV3YdHE7lnnRK4NNPdQYc6IDy5ND6bBOH6NlSrhGn2e+vpgIp2Z031CJqWdjGRbWGb0Z9xgedJutvcojujCLNgYLyBRIwFdj/IKiAgICAh9HoEQS8HIPQxpMoKpfMhuMZR2HIOHusi60PmVPyj5rpMMLSfpaTJqFMfR2MDbVXnHu916MSXVheZ3fGXx7Orc+JAHimyzu3JXEMb50vuHHyUdVaD1wPPZd66J4dxldWp/CPmUf1vnCWWvSjLChtznQ1VPub8FD7xEcAkZm6bhqz6Ru8JclAS0ih7FfZwOWoaaEnFyAYYWiKwEKRLp1wzq0EcOG6qOY4M/2ZFN8Itxpf8YBrSkq7IpfQNsyUHTWWTvKEe3+gdQ2s8FEvS7GY+qxw8SG0zo2WOuLiPHewT1zX054dEfhqBNGQ8NpOmo4BuJINvopMDliH7prm9NrO7TuN5geainsXXucFp7X2GqagLOeA0pbL7Iw99di9XTpcIFRM2TpNJ1MZ236B9bGzMYE9brGONfaiuH4q/xk3x+1O4HsCLmB0rBAbi5VfCd/mV40bt2sCW00jKH6iiT4byfZ1IcI905/SRH7uHWCTBIgeUKwfVuGpbmRFGLP9yfd6GYdSqNhQ9FXTMB/ezKmPhG4t4nll9a2JJmNxVw1nZB1flSYFcf+4Xf4tQCPpZoHsTMcyyUjB/qrJRPodYjEmk6cjJtLw9Ny5HZIwFnXigNV9OjZ1wTVZD9WnWjOtosLKbvuZxznXUd9hCNTF0zE+F2+0kuO/dIa2yQzxpqrkh6yDr8Ks4jbP5oq8vSXV89lT3peckbPQYmtF5eieXgsP9mcRsfGGn1RDN477mHuewKPjgk4avcnsLYZNibq1DWdxVjD/IRo4fk2EPj6SUCWP1aNrQmuO4L5Y+oRvtCdI+LB7Lq6g/7VSurEHM5Mbklnj1vUMXbiVys9yt09wIql+7ld14ljVzyou6oT2q6XaDdjN8u73WapjTO7UrWZfjaema9c0eu8gsyfZrBt3k/cW27Lr3tTqeMgrAR8G5+O0EoBgW8DgZJIgCRNmoqxg66x0cxoJitBWkTCLAP63J9H8tZe+Wk+L3fSr+5mOl44gc3tyZjOKIfH4blUW2GIyU0ZJCD3NBObm+MrbkrXYT/zU7l4tq08QbO1Z9jccC0Gfe4zL3krvfKFs7NfXTZ3vMCxLtvk/hY5QT2/83JCsdP8J0iALWm+Gizs2IuDJiGcml+Pzd3y04GCe+2mt54fxnFHcZGm3ojvsKxrO06OTsK/9tSSScCQLJbc8sGykpg7y7vRJqQ/54440VBJmgO+kI5Gxxl+0ZeKvzRjQ7uTnJqqhRLPOLpwChc7zMcg0JD+qb9xfd8wVMgmzF4L1xq7uTj7dXES8K6eAiIik5jkk4AhWUu45WNJJfFtPLp2IGrkRQJHqaIoeYCXpR7z1XYXIQEJTEm0RM/PmLijLnlpKuI7y+ja7iSjkwIZUb3031QeCdCYwyNDA+pLeejbNzxPvcLlZ82ZtmcvU9q+YHNvPfyM4zjqoo6SdD/gsq60OzmaByue0E0/iO6HdjHZQIXMyO2ESLoxyugOE/JIQALO8Wa0PjiAC2HjUFMUc3eVMS09fyTi7Dji+smW+yhAHWcdS9Lm3mD3kGqQHYKNxnTq7I/n9yY76F1/F31uf5AOJLnH8m76BHU/xK7JBqhkRrI9REK3n7UJsyh9Pb+9mphPAs7/QlzPNoT0P8cRp4YoISJxYUeMjg8nM0QLR+0hZC25hY+lsAJQeuv7+t/4+kkA2VxY0R9z1zDu58J3qkb8umUXC3vVyVvqK/F5HstKm5HM3p9Elki6J0CJyo174rbVG7efqvP2tjfW3RzYdTcXpRptGd5FzM79b/I3Brd4yvE5gxi6MJJH4opoDuhNrcO7uTskVDgi9GO4C78LCAgIfDUIlLgSkOVN3waLaHr4AovbF8syL2ifiMtz2mN6eya3C2f4n3vRu95OTE6N48KAmShM3YCtlhIp2+1xTLUhcNEQfmxW5z0+UhKg153IobHE/CbN7xZz26ML+ketyVjygPamt5l525u+eSTgOV6967GzRxJhP22S+1ve8dL/MAlI3z8cYmbQ0ewgJkF+1J5hkEcCApvMRqf7OtIqVHiXoip6/RqNKdHEdtxUIgnQda7Mznh32pXN4bCDFhOV/Ti/qCC/P+cE43XsUVjnSaVJw8lcksRG06KrM/l7AsZ+50nCUkPKksvpiS2xfbuJRHdJMRLwvp6PkQBdnCvvJN69HWVzDmHbZDp1DsQxr1VenhdX5hpi+Xgx19+tBMRhsacV3delUaFCYUK9iNevNZgSHc/8vPwwKZc7xWq3ne82+743BgXKtRrFEgeDd3sa8khA0y1obVhI72ovuL7XnYWndVl+2JOhUpaRG4WLTnfWpVXgfZWvea0xhdyEsQQ6W2C/8SLiBgZ0Mx+C4yQHOtc8U4BHLD13Nse5kg8X8jCD3DOT0XeqwI6o7ni1kCM3zgRnvbGU9UxgiWHZPB2c9Rwp5x3PYm0f2SQACfcDnbGw38hFcQMMupkzxHESDoa3mCRP/xLqmZ87OZ8ExJqyo/lElP3Os6jgG805MR4dewVuXumHo64zlXfG495O1vf71bgpQdHPROCrIwHy2pn98DpJDxT4QUuTWqU8pD874xY3Up7ytrIaTTRq831R9pDziBvXH1OpkRY/VPorrcjJuMWt59XQbFRduCDsM41QeE1AQEDgfxeBEkmAOJEFRu04POgCxye83+iL+CbLepmTMDyClTl2NPbrSeLhcahK89yvzqODyU3c/BuwsO9Kbojz2y7JfcUrcVmUOy/gyRHn94BI7rKsix6HrJI5Mk41b3Lnpd8A1NYYkBlcg96N/eiZeJhx+cKZ18GEm9OT8e7oL/+3vgWpov/gSoCUBHzPK2JmdMQspAW9y+/hsV0KgToLadX/AQtuelOoRmFjc46OQXuiMv7n3DEoC9lBI2k8uz4HY+ciTQfSnVAV33PSVKFcolz0sBGt5+qarvn30mQHY6PhioqfN9+79OXurNt45zEjCc/uJpJRuQFpc/WLbAwugQS8qwfk6yRdCdBlQlVfzi1oS5nck/yqN4rc9VdZ21WqUf5eDqmON4qQgEHB7ej/YAE3vfsiN2E39x7RYed5UGAbRUlAmR/0MWun9n5T+Yd7AiRp7BnVkbG3RhISNpN2ZWNwbdWfBwtu4v0h4FJ0xGKyH13i+MEQ9nuuY2/FmVwI0mVZC+lKQBwWu/X5OXctSQX3/+REONF8ojIBJ83waytHbt6gfxzlvM/nk+Oif8slAXnKIM5+xKXjBwnZ78m6vRWZGTubexYDZOtfQj3vSECcBXv0bRCtv8qavH6RmooNGq4q/JHQE0fdCVT1PccCaf6Z8HxzCPxnSMA313NCgwUEBAQEBP4FBEo+HUjC/e0DaDtDwrQDXoxrpYwiz7iw5md6z5MwO3Y/I0WrMDYKxORwKG4tcjnt1p1Byc6c3z2c2u/mVURcnVc8HejVw9ukS2rRuE55Ls83ottRC46GTqVF2btsH/wT7up+XFukygpjIwJNDhPq1oLc0250H5SM8/ndDK9xR/5vhRX/4yQAeBXDjI7dcb8gwnTTAw5ancFOx5aHU0+wa0xTymdFMWvwTF47B/F79YW07pOM2+XdDKvxlLBxhljEWBFz7kMSAFn7hqM7GTxOeGJVX8Jtr6F0mlGZtYlrqTBFF7tnCzi5YzBqoiss7NaFY1anmXWzd6lJQO5ZNzk6fUACeMUJp1aMTHEmyNueRinb+NlsPBf7HeFWkT0Bc/90RMf2IVNP7GJM0/JkRc1i8MzXOActoWcJp3bKM3VZewIkmYcY286K6H6HOLO4FVF2Otg+nMqJXWNoWj6LqFmDmfnamWNW0bQbmMyUGB+saivyxGcAOiuaEx7Zmc2t8vdIzMkai66LiGVR27BUfcKhsR2xjLUiOm4KaWNly438vaJ8EqDrT996O+l5I4wxtYpMLIrOMavdQJKnxOBjVRvFJz4M0FlB8/CjtFnZQqb+JdXzjgRcnMWj0bpMxoMTnlbUl9zGa2gnZlReyx8bKgkk4F/wof/LVQgk4H+5dwTdBAQEBAQE/p8R+NgRoUgyiFxkh/2SKLLrNUT5xV1SFAxw2uDJb8bSmfsXxC62xHLRNSrXlPDwjSHuIT7YaRdNP/iQBOQQZq/B0D+Xkek/EF7Esdx6MAviK/BDuQye1LNn+745dFVR5EXsYiwtF3Gtck0kD99g6B6Cj512XupGSb/lwfpvkIA8HjCDjl09UF2dzsHRVUg/5MZA2y3cU1Gn0uO75BrMIsDXhTbfXWF1v57MuliFeuWzqaKvRdYtfXxi/koCEKewz7k/Y/2fUEtVwoOsBozc4M8i8x8gLZhJ/ezZ8bgWdcSPyG7piq/POF5NK3pE6KetBJArT6cPSQBInp5i6egxLD16F0md9hjWuEay4R4SF4jebww2fMIht4HYbrmHinolHt/NxWBWAL4ubfKPUy3lI/t0IAlPgu0xGBKLZegZ3DWicBtoy5Z7KqhXeszdXANmBfji0ioDPzszxoeIUG9Qlkfp5bFYE8RKs5vvNgYvM3xM8AQL7P2eUkNZRJm6qjx9Zsz+s3NpnnFIttzm8fJJQOsEprc1xfOtCdN8fRmvWzgDL+aunx1m40MQqTeg7KN0ylusIWilBaoPS1/PexKwjA4P9uHcfyz+T2qhKnlAVoORbPBfhLlKhEACSmlv/7XiAgn4r/Wo0B4BAQEBAYEviMBHSUBhXdkZ3LqRwp9lVGmiVZcPsyezH93geroiP2hpULOUKZv5VYh4eieR1NxaaDStXTyVJFuatpmO4g9aaHwovKTfviBOpRaVk8HNpBReKzdGu4FykXRSEVn3bpCmqIaWWuWP7m179SCJ5IzvqKfZGJViuL4iPSmZzAr1adKgWvF7AUqt7Kfo9JLLB4P5s/lAjNSkm8Sfs3tIU1a2iuLUFI2/1JiTcZOklNcoN9amgfK/kYqSQ8bNJFLhXksIAAAgAElEQVReK9NYuwHvqxTzPPU6N58ootpEizoymYiEF/eTuJNdm6aNVT7AUp5c+SBLXtwn8eafVNfUps4HOVHi56lcv/kERdUmaBVTpvT1FNfgFQ+Sksn4rh6ajVXyU8iE55tHQCAB37wJCAAICAgICAjIR+CTSYAA4jeOQA4nJ7XC6kwnJtp2oFJKECs2PmZ0eDiTdP6NQf43Dr/QfAGBz0BAIAGfAZrwioCAgICAwLeCgEACvpWe/gLtzLlL+OaN7D6XztsazTAeYYdl8/xLuYRHQEBA4H8PAYEE/O/1iaCRgICAgIDA/wwCAgn4n+kKQREBAQEBAYEvioBAAr4onIIwAQEBAQGB/xYCAgn4b/Wn0BoBAQEBAYFCBAQSINiCgICAwGchIE5aicXA43T324WzrrDN7LNA/ApeEkjAV9BJgooCAgICAgKfgYBAAj4DNOEVAQEBAREXPYbgXu43vMbrCidN/IcNQiAB/+HOFZomICAg8E0j8JWQAAkZh+YxYUcSIhRQUFSk7Pc10TAagM0wI3744OAByaMwFq17ifVMS+pLTyqT3l14L5yN63aR8FQZvT622JtrlnAmsYRHYYtY99KamZb1C24mlJAZ78sarwhSFBtiauvEQL3K+cJf3eDgpq0EXXjI21otsXAYg1njvDvsCx5Z8v6G3UnSOTB7CgH3tLFZOY3uyu9lia55MfH3YygPXsqc3rULfnhF9EpnvN6OZLGLEbLuYxFd3spEvyr8Om8g0pvWS/WIEtnuuhUF+0UMb1ral0tVU/HCmWHMd/F+d7W8goIi30ntotNQxlgbULPIbrRX0Stx9nrLyMUuGJV0IY3ctoi4vHUiflV+ZcFA9c9UOpeUyNM8a9sFvaLHwomu4jnJm3LjFzJU4zPw+zfxfxbOgl+2cvnNBxAo1cdi3gKsGoplt/EzEfu0177w9/VplX4zpT6FBOSmRrB11Sb2RyfzRKxM0y4jmDzFmpbK+R+hJDMe3zVeRKQo0tDUFqeBeuR7z1zuhW9k3a4Enirr0cfWHnNN2afFv7wezIbNQVzJqoyOxTjGm2uQ52UlmcT7rsErIgXFhqbYOg2k0DXLr7fQNT8ibNE6XlrPxLIwWPztnhWRGr4K93UhnEv5k+9qatPRyonJI9pSvcQdsiISt7uyVcGepcOb/j0tPtUn5KYQefoZbbvoyb+993M0KVb/Gy5vdWLipvPk/DSXkCVmBX3/OYI/752i8a3eje24blXAftFw/s1w9Xmay34rM2w+Lt5XyXfD0jHRd3xfU4NOQ8dgbVCz2EbsT419okR5uHyB2CfPziSp7Js1jd23RPntUCpHFbVWWNjZ06NR0THUl0RPkFUUga+GBNxd3gUdzyZ4uHWjqoKE7CfXObJlHSfV5nM0cAzaBURAnB7OnMFDWPTCkbizs2leBiQP9mJjaE9CB2ccjMRErPUiyyGUQ07NipzNXAiLmPTwOQwesogXjnGcnd08r4zoigfGPTypbT8Ow1chrNipxNSo/dipp7FjUAfcHvbBZXhLJPFerAytj0eML0N+kHp82fL+lhmKk1ho1JJ5V6rTa9MVdg+tXiBOxLnpHei2/BJ6c65xanLj/AB8fwv9ugbRK3gf9pqyj2rLOeyA1rTaBJ6dS8vSnuYmvkPw8n0oDHDBvNQM4vORyLskRnMD6kumY1xNQdpSXqdF4+3hg9g5ighXvfz+ldxnS7+uBPUKZp+9pow+L6KD3LbkcNhBi2m1A4mf2/LzlH7mRZ8GAfS+FYqdStE6b3FgWRDfWTlh9jkDkX8Rf8nD9Zg2WsUP7jPpUUOKecGjqIyuiSl6ittlt/HzEPuEt/6B7+sTav2WinyMBIiSNtLfZB7P+s1gypB2qOYksv93V9a/Hsfh8KnoK13Bw7gHnrXtGWf4ipAVO1GaGsV+O3Uy9tpgaJ9AB2cHjMQRrPXKwiH0EE7Nijsh8e0t9O/sjsjaBYuaiXgvDUN70zk2m1fmiocxPTxrYz/OkFchK9ipNJWo/XY0eiuv3kb5EzvidMLnDGbIohc4xp1ltjRYfIEnN24Whn2PYrRwASPb1CAn+SDuE5bzasJJQsdrFkwqyapIzJ3g5exTGMBE88+daCiQ+4k+4ZlXHxoE9OZWqB1FXdLfhqFo/XWOYtdkHK/n+DO1myba9aW3Sv+7T9H4ppcazPJ9CgxwMS/9hNe/q7ac2iTcX90dzQ3qLJluTH7oe01atDcePmKcoyJw1Suw5VLEPvEdebj8/dgn185EV5nX3oAD7dcy0agcb0UvSI3ayrJjzdgUt4W+Kv+2pfxPdPC/qsRXRQL0ggeQFP4LdQvsQvJgF8MNnBAtvkbA4Opkn5qLibUnijo1uPaoF+ExUhIgIXWNMXr+psRGTkFTCXJiXGlj/SfLr62ne7FU5mxOzTXB2lMRnRrXeNQrnJg8EpBDxC96OChu5uLKTpTnOQdG6jC7XiAJE5IZ1mY77SNDGK+mCOLruP/YnljHVPYNKyNH3t/s4zwS0J6jtQ24VfZnEnZbk0cDcs8ytfN8EstF8NjsQh4JkGRdInCjJ6G3y6DVfRijLVtQrQC/3NRItnuGkCTWxEwzltHL6hSQAAlZlwLZFnCK1Ld1MbQajWWLgmPeJE9I2OPFnpg/eFuvM8Ps+9Ls+3ROB0Si0GUQ7d9Gs+tcRVpXicU3KIk3ap0ZZtsH7Up5o3H5cj8DEtk3RYq549EZvd1mxJ+eSlOFLC4FbsQz9DZltLozbLQlLQoAyLl7nB0+R7iaWY5GnawY0acZVSXv22KoKiI1cjueIUmINc3QjB3NsjqFJEBOW6Tv7zpHxdZViPUNIumNGp2H2dKnqYh4/0mMto2l5YI5/DqqHy0KVyQkaZz0P0mZbgPpUOM+Uf7RlDMZQDvpUoY4lSj/s1To0R/9XDnYFsHfUFX6TgZxAdvYG/sARTVDrGzy2yxJO0lA3FtqPz7GkftaDJ0whOZ5/fLpTx4J0PDB5EIkkxt/sGohyfprG8vcItzXn6NXH/KmsjpGA0fRr/DIwNwUIry9OJiYS33jQRjkXOWNgRU//qCYb7fbAjiV+pa6hlbF7Pa9tvK+109vj1Dy4wiUSAIkj9g5UI/fangRv7En7xYlM/dh23U59daFMzV3EnoOimy+uJJO5eH5gZHozK5H4FkHonvq4W8aS+QU6eA4hxjXNlj/uZxb67sXUSyXUxNaYCdez7mVnamImJs+bqx8PZzVwzP5Rc8Bxc0XWZkvnJE6s6kXGMfM57/KrjduPvqiU8w1scZTUYca1x7RKzzmC5EAMTcX/4T+SVvuBY8qwEPCAx9b+h7ryoEtw1BVFJMRF8C2vbE8UFTD0MqmwL9KSD8dQKRCFwa3fyvbj+Q50hzuHt+Bz5GrZJZrRCerEfRp9sHyZhE/Js8nNxXF4z9pNLaxLVkw51dc+rWQ891J9drFuYqtqRLrS1DSG9Q6D8O2jzZ52pTkR38yQnzUnSkuR1GbPJnRVjZ0LhP5V7/7oRnKijN5vuolt8J98T96lYdvKqNuNJBR/ZpTjTROBsTxtvZjjh25j9bQCVhWi5cZ35pnnCYgUoEugwxRVZQjTxFE90/ivS2IRFET+li1IOOaIp37t+bVKX+iy5kwoJ10xl1MapQ/Zyv0YEBbKY2SF+M+oc8+/ikWlMgnAVp7enP5xK+oF46TxXfw6KzHbrN4Tk9tipJEXuyTrYskvSguufJjX57cbQScSuVtXUOsCmKq9H1ZsV+Wnb1rah4JkI6X/iB4VIEN5xzDUftnslffZGsvYTXgk83iMwt+1SQAsjlkq4GdZAP3t5mTfSGYEIwwS3dFe2ZdgvNIgIgLvxnQ695sbnn1yVs+lqSvwVhzF2aXTjCxYdGBTDYXgkPAyIx0V21m1g3OJwGSuyzr0ppT9inss5Z6Ignpa01oFjaUp8E2xaCXPNnHyFZTqOJ9lTVd3sqW95md9e61PBLQgTjr+bxZeoLBCXuwrg65Z6bQcZkGw95MIuDHBE7Z/4FbN2tCGw1jqL4iCf7bSTb1IcK9ExUfBWJnOJZLRg70V0sm0OsQiTWdOBk3l4an3ehmHUqjYUPRV0zAf3sypj4RuHcSc9TJiKHhTRk13ABx5Eb8FCYTsU+XtS0dUNp6EXfJZHStDlBFryd9TVRJ9lvFiebbuOzZF4VIeXIL0qpKiYtMEiB5QrB9W4aluZEUYsWNad2wDm3EsKH6KCb4sz3ZFJ8IdzopHuOX1rYkmY3FXDWdkHV+VJgVx/7hdwqui0/ALcMRw7GXMHLoj1pyIF6HEqnpdJKEuS15Jq8tHRJw1rXiQBU9evY1QTXZj1UnmrPt4kLKrvsZx3nXUR/hyNQFEzEuzFfKOY6jjhMVd55ncasTOGhNQWVXPAvaloGcwzhoTaN24Flm/DlRNrYbq/GbXj7+ywyzCB77EzandbCx1kcU482Oe+b4nvCgY4Ij2v0DqW1mg4l6XUxnjcWwlD62ZBLwgNAFRdo4rx93bDuxSDwYh55qvE7wYfVBdVZdDWCoSgZ7Rxsy/upP2PdX407gDkJuKDEs8CqrWsXItdviliLney2lHQnFS0agRBLwcg9DGkygql8yG4xlbQ6XcHdZF1qfsidln3XeoFGSvhaTZmEMvTGPe6a9uDf7Fl598jwz6WuM0dxlxvOoie+VEt9kceeuJI7xpfMNP04+qkLrgeOx71oXxbvL6NL6FPYp+8h3zemsNWlG2NCbrM7qL7ve28HYVLhAvqtPx1V7JnWDvxQJgFfHnWjZ/wi6zq44WPakU3PV/LSlvEfCo+Cx/GRzGh0ba/RFMXjvuIe57wk8ulckylkPB6WtJLpLZPuRy550j/+F1rZJmI01RzU9hHV+FZgVt5/R0kmowic3CucCnyDPJ19cWJZ1Pzsy77o6Ixynstm+rJzvrgMJzrpYHaiCXs++mKgm47fqBM23Xcaze3zJfnRjAG3DpjF7dQI1+w9ghF1PLtuN/avfHa1WZHUgS3acCXGgzNa+dFwkZrBDT9ReJ+Cz+iDqq66y2/Iyjtr9Caxtho2JOnUMWnDe2VlmfGt2xhk9ByW2XlzCD16y5QUYn8He0J4L7cfQv34SgbtOcq+yLUdip/PQUYspKruIX9A2b4Kw6AqxvLgwUzTt4332yY5INgmQPAnGvu0w0tySCLH/npNusmNfm1jZ9jP8jpQ0S3FZiuZBOzmxryGRcuR2SHCWGZ/+YmeTjd+3VAYJeHnJHXOz41hGhTK+0Wekx34yjkJBKQJfOQkQET9Dn04XnHkR8n4wnhNqh+Y7EgDP9g5De4oSq6O2YVlXxPW1FhhOyMDpXAy/FS6bFbOHHELtNN+TAFECswz6cH9e8jtm+nJnP+pu7khW5IT3b764wOrBfVhSbi6Ru0bynl98IO/v2l4BCTj3y3l6+ncibPAF9lhX4uQEI1a23EuffbpsMopnj7ILen7GxB11yVv2FN9ZRtd2JxmdtJdOO7rT+uAALoSNQ01RzN1VxrT0/JGIs+OI66eHn3EcR13UUULMnWVdaXdyNI+2vMVCawPtTp5iqpYSPDvKwikX6TDfgMAf35MAHcs05t7YzZBqkB1ig8b0OuyP+4UEeXIDR3wWInkkQGMOjwwNqC8df7x9w/PUK1x+1pxpe/YyqYEfvfX8MI47iks+ACzr2o6To5PY28mbbvpBdD+0i8kGKmRGbidE0o1RRneYIA2em4NoMLs9BwdcIGycGoriu6wybonnjxEkzFZlc285GAWo46xjSdrcG+zOBwAbjenU2R/P70120Lv+Lvrc/iAdqBQkQCa20absaJWP/5K6a+nWJoT+547gJDVAUSILOxpxfPhFQrTc0R6SxZJbPliWcgXg3RBGuhLQ4FfOqdSkUpExR5kmY9h3ZDqtXnq+b2PVGxzcEEv1YcPoIJ0ifrGPYZpzUQ8+x5xqK+naIYqRFwMZpaqI5IEXlnrzUdt9mWnJA+TYbSAjCjPfSvpeP8uahJfkIVASCZCkSVPydtA1NpoZzWQFbBEJswzoc38eyVt75Q+GX+6kX93NdLywnwYzdJiitJqobZbUFV1nrYUhEzKcyDn3W5EB7WkmNjfHV9yUrsN+5qdy8WxbeYJma8+wueFaDPrcZ17yVvInDV+ys19dNnc8x4qsQXLqPcGEwunTnFDsNL8sCYBXJO2az7TF2zly4QFva+vR2cKWab+NxUjlHsu7tSGk/zmOODVECRGJCztidHw4mUdti5MAmX4kDvuTpugHdefQrskYqGQSuT0ESbdRdFErgv8HJECm34j/nSY7elN/Vx9uh47mzebecr67ANTn6GCZNpcbu4dQjWxCbDSYXmc/CfYnS/aj0omJNsFYq6+g5ekIJpZZJbt8F7X3aVJPvGXHmcUu/HBqA7HVhzEs36Gwb5gmc9WDuTDzGY7aQ8hacgsfy++5t1JOfIuby3sSsJhaR2XJO0BQbTdaHejH+SPjaaAo5vZKY1p7/UhEXAkkQG5cGEXcT94f77NPdkH5JEBjziMMDernHcrw9s1zUq9c5lnzaezZO4W2LzbLiX3XWPFkoExdjO5MyCcBCc7Em7WWGfvix8XJjakB6nP4uJ19kHaWRwJasfBuLVQqKMDbbLIevabhuD0cW9aj2L6+T4ZHKFgqBL5yEiBN02lG/wx3Mv0Hvmv4hyQA0S122przS1AO9euVRUmjJZWj/6DXyUimyNyI+SEJuMyc9qbcnnkb7775czrPvXpTb2cPnoU75v0tvn+I6YPtCKjuyh4fJ/SLDbL+IRLg9AdrX1lhEDaEhJ31mGu0Cv2w7SjY1WGj0VkW3O9D93VpVKhQmOsq4vVrDaZEn6HTZl2cK/lwYakhZaWZRGcmo+9UgR1R3fFq0Z11aRV4/9prXmtM4cVmMW2sMlmStBHTopN+HwQcvbFl8UxYgmFZyI1yRs+xHN7R5vi3ki039+L890b78hSr3Xa+2+z7/gcFyrUaxRIHgzx9pU8eCWi6Ba0NC+ld7QXX97qz8LQuyw97MlRdidwoF3S6ryOtQoV3+wBEr1+jMSWai3NVCXS2wH7jRcQNDOhmPgTHSQ50rnkmfwZtvQevRk+iks8FlkobQi5nJuvjVGEH52b8iYuOnLbEmeCsN5ayngksyQcAZz1HynnHs1jb52+TAHnY+unnk4CFL39Ba6IyfucX0T4PqBxOjNfBXmEzV/rtQde5Mjvj3WlXCGIeki85tdqNnVc/3O0LCuVaMWqJAwYF5fNXArzpGHGAsfXfswDFMt+jXK0iSs+KkAAVCU/ivPFYE0jMtRvcuPeQrOf1cIpK4LeMMTSZXocDcfNolb/phrmGljxefI4B+1vLsdt45uvLytv+wt9XqVzof79wiSsBWd70bbCIpocvsDjf4D54RFye0x7T2zO57d03nwQ896J3vZ30SDqCwytfbM1/ISinPvXKKqHRsjLRf/Qi/dSU4iRArzuRQ2OJ+U26z0fMbY8u6B+1JmPJA9qb3mbmbW/yXfNzvHrXY2ePKyx/3E9uvY51Cmz3HyEB71XPfnCJk0eC2LFiOcFVp3PmoA4rdCai7HeeRQV45ZwYj469AjeTPYqTADl+xF3tIM4W9my8KKaBQTfMhzgyyaEzdYt+Gp/ik+MXo+1TSAJ+5qqLjpzvLhqT7a0YW9aThCXSeJGbp6djOW8uu6uV7Ec/IAGTGz6QXb6I8rmxU2XHGanPfxKHt8caAmOucePGPR5mPaeeUxSXf3uOo64zlXfG497uLUfHaMmObzFFScAyDJ/LkhfOyj9/Znw5by54GOXHx7NuGDiWxSumBBJQQlzIPqT/0T57eWo1bjsLN/sW+YwUytFq1BIcCp0w+SSg6RYtNizsTbUX19nrvpDTuss57Dk0b8KvpNiXMDZFpi41C1dIYnuys7mzzNh3pruX3JgaZ7IdmfGpmJ3JIgHtOT3yMjusKoIkm8fXDvCb3RwynU5z2KmkPTT/fd/7b7Tw6yYB4qvM79CBo1YJRE7M3wSbN+z5YCWAnOc8yVVE8fFt/nhblyYKXpgaxjH+ph8DZR5E8eGgIpNtvRvj1zORw+NU8/IAr87rgMnN6dz37kvuze2MMnPlRo+17Fran4Z/iYVfeJBSuBLgdJ/dXXzo0+4wlitVWbXTgCN7BxBmoZpHApY+HkD/Bwu46d33g5Mf8p34z7lrSVrfPW8mISfCieYTlQk4aYZf2/48WHAT775Fj7AB0YXfaGd2l1mFAVfyjLuJGVRukMbcgkGodOlZb1w5vM8vzhuE5pEA6d8x/QlsJ1tuMUPPvUd02HkeiD80fwXK/KCPWbv3M0Z/SQeSpLFnVEfG3hpJSNhMWl1xpVX/Byy46c0HTcknEWIx2Y8ucfxgCPs917G34kwuBOmyrIUDShvWIB5jS+7aJNbnbRzJIcKpOROVA4ifkY1rKzltyQu+4yjnfT5/UFT0708iAZGM0Z6Isv853KVOPzuIkY1nU/9gbF46kGxszSkkAe6SKejZiFh/dQ1d84haNsE2Griq7Cah5050J1TF99wCpJlGRUZZ3IsO4/xfQUehzA/om7WjcJKxxHQgqcAiJGB09lb6tpqPwvj5OJq2oaXmdabqzUA18DyzsyejNyqX9VfX5uuZe4oJLWwQrY9naGh7OXYrzyV+4e/r3/C8X1EdJZIAcSILjNpxeNAFjk8o2HArbZv4Jst6mZMwPIKVOXY09utJ4uFx5G1ZuTqPDiY3mZ7sTQ/xE3IVFXl8+w/e1m2CgpcphnHjSfd7P6lDXjqmHoeskjmS53/hpd8A1NYYkBlcg96N/eiZeJhx+cKZ18GEm9OTWf7ESm697/zBlyYBknR2jO7HabNDbBj4ftlKfG0+HdrFMObWFC51lNr5Vdbkf6BkB9ug4arCH9d+/4AEyPEj7csgFmfz6NJxDobsx3PdXirOlK5YNnifUvMhCZDlk88XJwHJrq1KjBfjynlzfnH7dyRA+veVxe1L9qMfkoDGSrLLh42jQQEvkxtnGldg/8BWzFcYz3xHU9q01OT6VD1mqAZyKY8ETKCq7zkWtJXIj29ni5CAhIlclylvF5tE9gz9czmJG4zz4mPuqQm0dKmEb8x0MsZrM1HZn3Pu0gmpbIJGNmZ2/YOcLykuIPlon+Xeiybs/AP+GvrK8IO+Ge3erfT8NR1IkraHUR3HcmtkCGEz21E2pqTYJ1uXIN1ltJCuBMRZsFv/Z5mxL9rMT25MfRfrP4z9xexMNgkotieAXKInt8AkeRrp+4fnpRAKzz+HwFdLAiQv73BksQ2jdjRgTfQ2LGu/n5X8kARIB7h6DiLWxq7DuOpTIid0xjptGgm+VtTMfsjtdAmNGtcpgvKHgwoxt1YYYxRowuFQN1rknsat+yCSnc+z1+oP5nY0wV9vFdsntyk4+kyBSqqNqVu1cHn2Cw9SipCAvYOfsblPG5berIrutEj2jqjIjjwSkECYjjs6tg+ZemIXY5qWJytqFoNnvsY5aAk/nhyNrouIZdIUKdUnHBrbEctYK6LjppA2Vgfbh1M5sWsMTctnETVrMDNfOxM5pwxjde14tuAkOwarIbqykG5djmF1egY3e499tydA5kD1/CwyHeXIXdLzsyxc1p4ASeYhxrazIrrfIc7Mes6vOrY8nHqCXWOaUj4rilmDZ/LaOYiFNT1oNzCZKTE+WNVW5InPAHRWNCc8sjOb81JrTtHVszUuomV5qQqqTw4xtqMlsVbRJMzV4JCdnLb8XlE+CdD1p2+9nfS8EcaYWkVyaYqmA7VOwK11H5LdLrN7WA2eho3D0CIGq5hzn0QClumGMFx3MnicwNOqPpLbXgztNIPKaxPZUMlNDgn4dPg/SgJebH/XRpsbk9Drd49ZSXuxVhGRumsUHYfHMTDiEktanMap1UhSnIPwtm9EyrafMRt/kX5HrrHg1Xi5dttT5vGuX/j7+nQ4vomSJZ8OJOH+9gG0nSFh2gEvxrWSnvzyjAtrfqb3PAmzY/czUrQKY6NATA6H4tYil9Nu3RmU7Mz53YNIdNHDQbSW2HXGVH0ayYTO1qRNS8DfqiavHt4mXVKLxnXKc3m+Ed2OWnA0dCotyt5l++CfcFf349oiVVYYGxFocphQtxbknnaj+6BknM/vZugLefUO5124+NIkABEX53ag6wEjdgQtxqyudEboFYnrrTBer8vec67cH63LZDw44WlFfcltvIZ2Ykbltfzh2eMTSEAsgw51ZGDyFGJ8rKit+ASfATqsaB5O9Czd9yeffSIJ0PXvS72dPbkRNobvw+zkfHe/U3GWHrJIwIVBhz7iR4unA/36dI7s8tGz0C2cmHh1VE6cmcWd3pbcm5XEXmsVRKm7GNVxOHEDI0ia/7oICSjD8xB58a0ICYjrzz79fjLlxZtsp7nDcxZGejOobiaHf/kJizMDiY6bQc6M1vRJduPy7mHUeBrGOEMLYqxiuCA3LozHo8JvH++zT/YmsvYESMg8NJZ2VtH0O3SGxa2isJMZ+/ZhFW0iU5fIzptplbcnYA5ZY3Vlx74paXLkBvF7xVmyJ6nOL6aonRUNfcjYE5CbdpSpvQdyvNcx4ubql3ya3ydjJhSUh8BXRQKausZRrsJ3KEpTxxQqUb/dQNyWuWPdrPjuxr+sBIjv4DvaDJfwMqhVeUpG1QGsDPCgX30lcsLs0Rj6J6mZ/iWQAGn6YSyLLS1ZdK0yNSUPeWPoToiPHY2ixtKkxwZSi9H3snRfl8LRsYXn9H/hQUpREjC0POmbzGnqWo41NwIZUfPVOxJwauL3HHIbiO2We6ioV+Lx3VwMZgXg69KGipI0gidYYO/3lBrKIsrUVeXpM2P2n51L84xDuA20Zcs9FdQrPeZurgGzAnxxaVOBtOBJ9LPfweNadRA/yqalqy8+414xrcgmNNkkYDEGT+TJlX0u+Mc+W9mnA0l4EmyPwZBYLENP8UzxPMwAACAASURBVOvz+Qy03cI9FXUqPb5LrsEsAnxdaFP+Ln52ZowPEaHeoCyP0stjsSaIlWY3CzYGX2Rpo8NMsLDH72kNlEVlqKv6lGfG+/OOCJWky2lL83j5JKB1AtPbmuL51oRpvr6ML4x6RUlAe7iyuh89Z12kSr3yZFfRRyvrFvo+MZ9GAn5UImWfM/3H+vOkliqSB1k0GLkB/0XmqEQ4fhkS0MCJU2W/p2yRE0KhLMark9kz+Pr7Nnq68HyCBe63atFEJYcXKh1p9iQEhSnSIK7M01NLGT1mKUfvSqjT3pAa15Ix3HORpe2fyLdbmUbxhb+vjxneN/b7x44IRZJB5CI77JdEkV2vIcov7pKiYIDTBk9+M5bO3L8gdrEllouuUbmmhIdvDHEP8cFOuyziO76MNnMhvIwaVZ5mUHXASgI8+lFfKYcwew2G/rksP9XzRRzLrQezIL4CP5TL4Ek9e7bvm0NXFUVexC7G0nIR1yrXRPLwDYbuIfjYaVO2hHrfdeEXJwHSqf2reI7/mam7/6CqRn0qvfiDtO+McN26BZd2VRGn7MO5/1j8n9RCVfKArAYj2eC/CPMfRJ9AAs6zUHUvdmbjCRGp06DsI9LLW7AmaCUWeUdSFzyfSAJaJ0ynraknb02mccnfUs5315x4Z9kk4MpC1Y/60aJ7Aiarp8oub/FDkY3BEtlxxkWXqwtNMXe/Ra0mKuS8UKFjsyeEKEzhkW+dYiSAEuLb+z0BCyjrIUfebmOOzRnMyPX3UFZRoEyV8vzxpj9HY+fSLGk1/XrO4mKVepTProK+Vha39H04V0Jc+KVG0Mf77JP9ipzTgfIOxTBgSKwloWfc0Yhykxn7WmX4ydTF7GbhxuBlGD4OlhP7mpN+SLbc5vEFq/4yVgKK2dmu8e9bWrAnYF6iNP1YAQUFaQpqTXR7TWD5yrG0+bwzQz4ZSaHgV7Mx+Et0lYjM24n8IaqNhmatz7wYJZtHN66TrvgDWho1v5pbUnMybpKU8hrlxto0UC6aByLhxf0k7mTXpmljlXe59vlo55BxM4mU18o01m5AsddepZOUnEmF+k1oUE1WHnBJ/VWC3C/RzbJk5GRwMymF18qN0W6gXGRmQczz1OvcfKKIahMt6sjiIpIX3E+6Q3btpjRW+bCtpW+L5MV9Em/+SXVNbeoUZlvlhDNWeyLVAgpOBJKmyGfd40aaImpaalT+nKOSXz0gKTmD7+pp0lhF1qkt/xTYUKyN5V+QmpjM0woN0GpU/b2NvbzMweA/aT7QKD/V6PluhjRdSauo9/t05NvtP6e7IPmvCHyUBBS+kp3BrRsp/FlGlSZadYttHJcWyX50g+vpivygpUHNoiYpyuR24h+IamugWat4CmJxbUQ8vZNIam4tNJrWLu7Dsx9x43o6ij9ooVFMeAn1/sOdLcpK4cadDERV6qPZuGaRE4KkFb/iQVIyGd/VQ7OxSuljifg5qddv8kRRinWdEi6+/FgjpTEgkZt/Vqeldv5qeOm/u0/wo8XU+MTyMuOMhBepiSQ/rUADrUZULzH8lBTfChUqWV5u5h1SsmtR7/IEtIveoyPK4t6NNBTVtFD7i4OWExe+WJ99rE+L/C4v9n2KLiXFPrkxVZ5uf7WzUrRCKPoPIvCVrAT8gwgIogUE/j8ReHmV0O0rmT49BfsrhxhTdDbv/1Ovf7runJNMamXFmU4Tse1QiZSgFWx8PJrw8EnofJk7m/7pFnwz8j+ZBHwziAgN/dYQ+FuXaX5rYAnt/aoQEEjAV9VdgrL/NQTEKQeYOzeYnI7jmfFzy29qE1TO3XA2b9zNufS31GhmzAg7S5oX3mT3X+vor7g9Agn4ijtPUP2LICC+G8amExXp/3PH9/tJvohkQYiAwP8vAgIJ+P/FX6hdQEBAQEDgfxoBgQT8T3ePoJyAgICAgMBnIyCQgM+GTnhRQEBAQEDgv4+AQAL++30stFBAQEDg20RAIAHfZr8LrRYQ+NsIiJNWYjHwON39duGs++9uPv7bygsCPhkBgQR8MlRCQQEBAQEBga8KAYEEfFXdJSgrIPC/goCIix5DcC/3G17jdUt/usn/SjMEPT6KgEACPgqRUEBAQEBAQOCrROArIQESMg7NY8KOJEQooKCoSNnva6JhNACbYUb88MFpIpJHYSxa9xLrmZbUL7ivK/deOBvX7SLhqTJ6fWyxN9cs4Vg1CY/CFrHupTUzLeuTL0JCZrwva7wiSFFsiKmtEwP1Cg6xfXWDg5u2EnThIW9rtcTCYQxmjfPvLnh14yCbtgZx4eFbarW0wGGMGQU/fb7BSNI5MHsKAfe0sVk5je7K70WJrnkx8fdjKA9eypzehfcUvCJ6pTNeb0ey2MUIWfctiS5vZaJfFX6dNzDv2vFSPaJEtrtuRcF+EcOblvblUtVUvHBmGPNdvLn6Jv/fCgqKfCe1i05DGWNtQM0iR2u+il6Js9dbRi52wUjmhVMFouW2RcTlrRPxq/IrCwaqf6bSuaREnuZZ2y7oFT0JUXQVz0nelBu/kKEan4Hfv4n/s3AW/LKVywWYvwNCqT4W8xZg1VAsu42fidjHXvtHvq+PVfqN/f4pJCA3NYKtqzaxPzqZJ2JlmnYZweQp1rRUzv8IJZnx+K7xIiJFkYamtjgN1Cu4WDGXe+EbWbcrgafKevSxtcdcU/a9IS+vB7NhcxBXsiqjYzGO8eYaxY7dlOX35debw71jW9i4J4GMik3pNXosFtpf6m5SEanhq3BfF8K5lD/5rqY2Ha2cmDyiLdVLPO5XROJ2V7Yq2LN0eNO/Z2Wf6hNyU4g8/Yy2XfQ+89hsOWoWq/8Nl7c6MXHTeXJ+mkvIErOCvv97TZS+nRk2Hxfvq+S7I+nY4Du+r6lBp6FjsDaoWeTuAfjUGCBK3I7rVgXsFw2neDj7AjHgo3iLueXnxuzjDRi/ejztil+B9PcBEyQICHyAwFdDAu4u74KOZxM83LpRVUFC9pPrHNmyjpNq8zkaOAbtAiIgTg9nzuAhLHrhSNzZ2TQvA5IHe7ExtCehgzMORmIi1nqR5RDKIadmMm6jE5MePofBQxbxwjGOs7Ob55URXfHAuIcnte3HYfgqhBU7lZgatR879TR2DOqA28M+uAxviSTei5Wh9fGI8cVK7MOgDm487OPC8JYS4r1WElrfgxjfIfytkyDzLgtrybwr1em16Qq7hxZeTy/i3PQOdFt+Cb051zg1uXF+AL6/hX5dg+gVvA97TdnnL/6tI9DEdwhevg+FAS6Yl5pBfP43mXdZmOYG1JdMx7ia9OYqCa/TovH28EHsHEWEq15+/0rus6VfV4J6BbPPXrPkGwjltiWHww5aTKsdmHdZ2Gc9z7zo0yCA3rdCsVMpIkF8iwPLgvjOygmzQtZamgr+RfzzbgxutIof3GfSo0aR28IUldE1MUVPcbvsNpamPZ9YVpK645/5vj6x/m+l2MdIgChpI/1N5vGs3wymDGmHak4i+393Zf3rcRwOn4q+0hU8jHvgWduecYavCFmxE6WpUey3Uydjrw2G9gl0cHbASBzBWq8sHEIP4dSsuJ8S395C/87uiKxdsKiZiPfSMLQ3nWOzebW8bpDl9xHJr/fJPhva/XKLXhNHoP0kmOXe4HYyENuGn0HCPzCE3LhZGPY9itHCBYxsU4Oc5IO4T1jOqwknCR2vWTCpJMt6xNwJXs4+hQFMNP/ciYYCuZ/oE5559aFBQG9uhdpR1CX9bdsuWn+do9g1GcfrOf5M7aaJdn3prdJf4sm/NEtzgzpLphuTHwJekxbtjYePGOeoCFz1CuyoFDFAfCeY5fsUGOBi/sGE2N+PAR/FW5TAzHYW7HwiwXDpJXwG5Nu38AgI/FMIfFUkQC94AEnhv1C3wINIHuxiuIETosXXCBhcnexTczGx9kRRpwbXHvUiPEZKAiSkrjFGz9+U2MgpaCpBTowrbaz/ZPm19XQvlsqczam5Jlh7KqJT4xqPeoUTk0cCcoj4RQ8Hxc1cXNmJ8jznwEgdZtcLJGFCMsPabKd9ZAjj1RRBfB33H9sT65jKljJjaLO9PZEh48n/yZ0f28fimLqPYX9n0imPBLTnaG0DbpX9mYTd1v/H3pnH1Zy9cfxdGcswljHI0jIk0kIyocZYsyRZQsjaKkw1obKvQ/axM5ZK2mxRSZYZLciUZC/KVhQijK1y7/V73VtpcW8S8/v9jPv9r+5ZP+ec55zPc57zPEhoQN5fTOuykKQqkTw0PSchAaInFwje7MWhG5Vo2WMkNhatKfTCmJcexQ6vMJKFmphqxmGzsiHBf82nTSURTy4Esz3oBOlvGmNkaYNF6zr5glv0iMQ93uw5fYc3Tbow0r4/rb7O5GRQFApdh9LhTSy7zlSnbc04/EOSea3ShZG25uQr2cootwIzXHrEYCE3V3RBd7cpCSen0ULhCReCN+N16AaVWvZgpI0FrQsAyL31J75+R7icXYWmnS0Zbd6KWqKivhgpC0iP2oFXWDJCTVM042xY2bCQBMjoizj/rjNUb1uTOP8Qkl+r0GWkLeYtBCQETsHGNo42i+bxy7iBtC68kRBlEBMYQ6XuQ+j43V2iA2Op0nMw7cVXGcJ0ogP/olrvQRjkycC2GP5GyuI8WcQHbWdv3D0UVYywtM7vsygjhqD4NzR4+AdH7rZkhOtw9D5wHkpIgIYfPc9FMbVZqQOT6Mm7fax0nWP+gRy9fJ/X36hjPGQcA/UK5lJeGpE+3hxMykPVZCiGuZd5bWjJj40U8+ft9iBOpL+hsZFliXlbOFWyA0f+M+urAnPx35ylTBIgesDOIbrM+c6bhM19eHspmb0P226raLLhGNPypqDroMiW86vpXBWeHRiL9twmBP/lQGwfXQJ7xRHlJj4c53LavR1Wf6/i+sYexSDN44Rra+yEGzmzugvVEZLq58HqV6NYa6snQ+5DbuTP0uuNn8kLT0u8G6xki10zlES3WNm1DdE2d9g/+gMXxDsDLyR16U8YxNhyO3RcAR4i7vnZ0v+PbhzYOhJlRSFZ8UFs3xvHPUUVjCytC+SriMyTQUQpdGVYhzfS5YhEkOZy609f/I5cJrtKUzpbjsa8VanrzWJyTJZMbiFIIHCKDbZxbVg07xdcBraWse7E7drFmeptqRnnT0jya1S6jMTWXEvi0rhMOfqTMcKjnri5HEVl6lRsLK3pUinqXblboQUkI3Ku8CYruuiy2zSBk9NaoCSStQdIx1GUeZKgKAW6DjVCWTFP9h4gKXc7QSfSedPYCMuCvUWcX9oeKA3v0t3OjfmF1ravmWWfxJQ/hnImzOHteadCEMkzyRF4DwKfNQmAHMJtNbATbeLudjNyzoUShjGmme5ozWpMqIQECDg3x5C+t+dy3dtccn0sylyHieYuTC8cZ3IJzU8O50LDwNiUTHctZjUOzScBkk2iLSfs09hnJRZ7IjLX96RVxAgeh1qXgFj0aB9j9d2o6XOZdV2LMwwRj/aNRd+tJj6X11Hipw+dphIS0JF4q4W8Xn6cYYl7sPoW8k650WmlBiNfTyHox0RO2N/Bo7sVh5qOZISBIomBO0jp5UekZ2eqPwjGzsiRC8YODFJJIdg7nKR6TsTEz+f7kx50tzpE05EjMFBMJHBHCr38IvHsLOSokzEjjrVg3ChDhFGbCVCYSuQ+Hda3cUBp23k8RVPRsTxATd0+9O+pTErAGo7rbeeiV38UomSVW7HY4FJJgCR0+g+MzPAgOcySa9O7Y3WoKSNHGKCYGMiOlF74RXrSWfEPfm5rS7KpI2bKmYRtCKDa7Hj2j7rJL7riviTikTURI8cLGDsMQiUlGO/wJOo5xZA4vw1PZfWlYyLOOpYcqKlLn/49UU4JYM1xPbafX0zlDWOYuOAq6qMnMm3RZEwK7ZVy/2SithPVd55lqf5xHFq6UXdXQfTg3MM4tJxOg+C/mPn3ZOnYbq7DHEmbz7PS6Amhjj9hfVIbaysDBKd98L1thv/xFXRKnIjWoGAamFrTU70xvWY7YvSB181lk4B7HFpUrI8LBnLTtjNLhMNw6KPCq0Q/1h5UZ83lIEbUzWKvjRGTLv+E/SAVbgb7EnZNiZHBl1mjf1rmvJU9Uz7h+vrQ9fgvT18mCXixh+FqrtQKSGGTibTH4SJurexK2xP2pO2zkhwaRZnr6dkqghHXFnC7V19uz72Ot7lEMpO5zgTNXaY8i55chKowlaVdupE03p8u1wKIeVCTtkMmYd+tseRWT7rcL6PeG6FYFyhY856mc/nYGn6eeo6h4RE4tfz4m4CXfzrRZtARdJzdcbDoQ2c95WJmSyIehDryk/VJtK2tMBCcxsf3Nmb+x1nRozrRzro4KG0jyVMkXY5c9KJHws+0tU3G1NEM5cwwNgRUY3b8fmzEmqbCLy8a5wKZIEsmn19cmQ1jJrLgqjqjJ05ji31lGeuuI4nOOlgeqIlun/70VE4hYM1x9LZfxKtHQtlydHMQP0RMZ+7aROoNGsxouz5ctHN8V+7aqFTgdkA6CRA9CsX+h5FkeCQTZv81MR7S94B2cdJxHHXzF3QdlNh2fjmaB+1k7AHfEyWj3I6JzlLl9Dt4TzUpJTlecMhOB9eaO0mcksTg1tsxjophmtbHz8l/uYiSd+8jEPjMSYCAhJkGdD7nzPOwosN47iE7NN+SAHi6dyRabkqsjd6ORWMBV9cPwMg1C6czp5lTeF1YAsRcDtlpFpEAQSKzDc25uyCFbX3zT00vdg6k8ZZOPIlyLcr5/Bxrh5mzrMp8onaNpTi/eH5uLcPMl1FlfhS7xn5fxpVwOUazgASc+fksfQI7EzHsHHusahDjaszqNnsx36fD78YJ7Kntgm6ACfFHXSTXmsKbK+nWPgab5L109u1B24ODORcxARVFIbfWmNDG60ci/5pA/EBdAkziOeqijhJCbq7sRvsYGx5sfcOAlptoH3OCaeLN8ulRFrudp+NCQ4J/LCIB2hYZzL+2m+F1ICfMGo0ZDdkf/zOJssoNHl2OTr+bREICNObxwMgQVfH5481rnqVf4uJTPabv2csUtQD66QZgEn8Ul3wAWNmtPTE2yezt7EN3gxB6hO9iqmFdsqN2ECbqzjjjm7iKN88tIajN7cDBweeImKCCovAWa0za4PVjJIlzldnSTwZGQeo4a1uQMf8au/MBwFpjBg33J/Brc1/6qe7C/EYpc6APIAFSsY3tha9+Pv7LGq+ne7swBp05gpN4AgqSWNzJmD9HnSespSdaw5+w7LofFhVUeEpIgNovnKlbjxrFzhyVmo9n35EZ6L/wKupjrWsc3BTHtyNH0lGsIn6+j5Ga81EPPcO8Oqvp1jGaseeDGaesiOieNxa6C1HZfZHpKYNlzNtgRhdavpWaDp90fVVoNv57M5VFAkQZYpM8X7rFxTKzlbTDioDE2YaY311Ayra++YfhFzsZ2HgLnc7tR22mNm5Ka4nebkFjwVXWDzDCNcuJ3DNzih1oTzJZzwx/YQu6jRzDT1US2L76OK3Wn8JrUOG7Jygp98uq9ziu6uLJ+4Q9k3qz8OB1nmpNwdd3Kj/W/RSGKi9J3rWQ6Ut3cOTcPd400KXLAFumz3HEuO5tVnVvR9igMxxxEu8DApIWd8L4z1FkH7UtSQKkypF47GN6YRDSg/BdUzGsm03UjjBE3cfRVaUY/qVIgFS5kfArzX37obrLnBuHbHi9pZ+MdReE+jxtLDLmc233cOqQQ5i1BjMa7ifRPqZsOSpWTLQLxUr9N9qcjGRypTXS03dVqcCemE8CNOY9wMhQVeKc4M3rZ6RfushTvens2evGD8+3yNgDrvDboyFScTS+6ZpPAhKdSTBtK3UPSJgQL3NvCVKfx/vxlmJ+9Xg3I3QW0TQknoUGTwkYqs1C9WASl3ak8r9XvMh79j9G4DMnAWIznVYMyvIkO3DIWyhLkwAE19lpa8bPIbmoNqmMkkYbvom9Q9+YKNykPsQsTQIuMq9DL27MuoFP/3wS8My7H0129ubpsYmSv4V3w5kxzI6gb93Z4+eEwdtDlpC74TMYZhfEt+578HMy+PiosIUkwOkO619aYhgxnMSdTZhvvAaDiB0o2DVks/FfLLprTo8NGVSrVmhfK+DVKw3cYk/ReYsOzjX8OLfcSCJg8k5NxcCpGr7RPfBu3YMNGdUoyvaKVxpuPN8ipJ1lNsuSN9OruNKv1Iaj61gZr8RlGFWGvGhndCdWwSfWjEB96eXmnV9YtAxenGCtx863j32LflCgiv44ljkYvhWIEhLQYistNy2mX53nXN3ryeKTOqw67MUIdSXyol3Q7rGBjGrV3r4DELx6hYZbLOfnKxPsPAD7zecRqhnS3Ww4E6c40KXeqXwN2sYVvLSZQg2/cywXd4Q8Tk01wKmaL2dm/o2Ltoy+xPfEWdeRyl6JLMsHAGfdiVTxSWCplt9HkwBZ2AYY5JOAxS9+puXk2gScXUIHyc6Ry/FJ2tgrbOHSwD3oOH/DzgRP2pfYVV5wYq0HOwtfWBcTSgpV9Bm3zAHDgvT5NwE+dIo8gKNq0YFJsdLX1K5THaWnxUhAXRGP4n1YsS6Y01euce32fZ48a4JTdCJzssbTfEZDDsQvQD//0Q3zjSx4uPQMg/e3lTFvE1hoUPpNyz+wvv7HQvn/rfoybwKe+NBfbQktDp9jaf6EK/UJuDivA71uzOKGT/98EvDMm35NdtI7+QgOL/2xNfuZkFxVmlRWQqPNN8Te6UvmCbeSJEC3B1Ej4jg9R/zOR8iNFV0xOGrF4wgHGXK/7HonNix22BekETCqE25V15LuZf5J4c+5d4GYIyH4/raK0FozOHVQm9+0J1M74CxLCvDKPT4JbXsFUlNWlCQBMuSIp8pBnAfYs/m8EDXD7pgNn8gUhy40Lr40yiOTE5ai5VdIAsZw2UVbxrqLpecOfRwre5G4TLxf5EnaObGKDxc9VcqWo6VIwNTv70lPX6zxL06sxWNn4WPfEsII/XHLcCgURuSTgBZbW7JpcT/qPL/KXs/FnNRZxWGvERLFV1l7QKJjmlQc651yzicBcX3YqecsdQ841cNb5t4S33MHUuV0CbxLkwAR97wGouV6iy5DOkqiEuddO8TOFBOCk7bSt4JKm086meWF/SsR+LxJgPAyCzt25KhlIlGT8x/BSo49pW4CyH3GozxFFB/e4M6bxjRX8KaXUTyTUgMYItURRSkSQDbb+zUjoE8Shycoo4iQyws60jN1Bnd9+pOXuoNxpu5c672eXcsH8f3bvTCP1B3jMHW/Ru/1u1g+6PtPw+jfkoC77O7qh3n7w1isVmbNTkOO7B1MxABlCQlY/nAwg+4tItWnfynPD/lCfEzeepI39pBoUHIjndCbXJugGFMCfhjEvUWp+PQv7sIGBOfm0N70FrNv+CDhQqKn3ErK4hu1DOYXHELFV8+6E6rgc3ap5BAqIQHiv08PIri99HJLrKy828RGnOWesPR6U6BSIwNM2xdpjN4xBxJlsGdcJxyvjyUsYhb6l9zRH3SPRak+lOqKpHCRUEjOgwv8eTCM/V4b2Ft9FudCdFjZ2gGlTesQjrclb30yGyUPR3KJdNJjcu0gEmbm4K4voy+SzXcCVXzO5h+Kiv9dLhIQxXitydQOPIOneLPLCWFss7moHoyTmANJx9aMQhLgKXJD11rAxsvr6CYhajmEWmvgXnc3iX12ouNaC/8zi/ihxFk6j9uxEZx9F3QUKjXCwLQ9hUrGMs2BxNUVIwE2Odvor78QhUkLmdirHW00rzJNdybKwWeZmzMV3XF5bLy8Pr+deSdwbW2NYGMCIw51kDFvS8+Jf2h9/StFfcU7VSYJECaxyLg9h4ee40/XpkXaXGEqK/uakTgqktW5djQL6EPS4QlInqxcXkDHnqnMSPGht/AReYqKPLxxhzeNm6Pg3Quj+ElkBhQpdZCYY+oSbpnCEYn8hRcBg1FZZ0j2ySKyUFruZ2/vJ6PeNWhEhnJHYxi9ChwlPPM2p/FmI/6O9ag4UBKhkomvzUBOmoazaUjRtZXwykI6tj/N+OtuXOgknueXWZe/QMkJtUbDvS53rvxaigTIkCMdKiEU5vDgwp8cDNuP14a9VJ8lvrFUKzKpKU0CpMnksyVJQIq7fpn7xYQqPpxd2uEtCRD/fWlph7LlaGkS0ExJevqICagV8LK827FEnL3Hu1tAJRoZmNL+7Y3Hu+ZAoow9jOvkyPWxYUTMak/l02XtASKpOIborKS1mATED2C3wRipe0CsaYDMveXtnld6DyyBdykSILrFWhN9tqrMYHz7gkOJ6C4HPTdT+dfL7BldvwLmUh83leW5vwwEPlsSIHpxkyNLrRnnq8a62O1YiKmzDBIgPuDqOghYH7cBk1qPiXLtglXGdBL9LamXc58bmSKaNmtYbMRLkwAh138zwTi4J4cPedA67yQePYaS4nyWvZZ3mN+pJ4G6a9gxtV2B6zMFaig3o17qr3TqGYjumh1MbVdgzaxQA+Vmjan1MWZ+xUjA3mFP2WLejuWptdCZHsXe0dXxlZCARCK0PdG2vc+047sY36IqT6JnM2zWK5xDlvFjjA06LgJWik2klB8R7tgJizhLYuPdyHDUxvb+NI7vGk+Lqk+Inj2MWa+ciZpXCUcdO54uisF3mAqCS4vp3vUPLE/OJLWf49s3AVIPqmdnkz1RRrnL+lRotUl7EyDKDsexvSWxA8M5NfsZv2jbcn/acXaNb0HVJ9HMHjaLV84hLK63gvZDUnA77YdlA0Ue+Q1G+zc9jkV1YYvEtOYE3bza4iJYKTFVUH4UjmMnC+IsY0mcr0G4nYy+/FpdNgnQCaR/k530uRbB+PrFNJHFzYHaJuLR1pwUj4vsHvkdjyMmYDTgNJanz5SLBKzUCWOUzlRYcRwvS1VEN7wZ0Xkm36xPYlMNDxkkoPzwv5cEPN/xto/W16agO/A2s5P3YlVXQPquePBpOwAAIABJREFUcXQaFc+QyAssa30SJ/2xpDmH4GPflLTtYzCddJ6BR66w6OUkmfO2T7H3j3kJ8/+Z9VV+OL6IlGV7BxJxd8dgfpgpYvoBbyboiz2/POXcujH0WyBibtx+xgrWYGIcTM/Dh/BoncdJjx4MTXHm7O6hJLno4iBYT9wGE2o9jsK1ixUZ0xMJtKzHy/s3yBTVp1nDqlxcaEz3owM4emgarSvfYsewn/BUD+DKcmOZcl94/TcZ9ZoROUIL98rrOe1tgXLeVTYP7cpSFV+ur+/+kWMq4Pz8jnQ7YIxvyFJMG4s1Qi9J2miJyUYd9p5x566NDlNZwXEvS1RFN/Ae0ZmZ36znjlfvcpCAOIaGd2JIihun/SxpoPgIv8Ha/KZ3jNjZOkWez8pJAnQC+9NkZx+uRYzn6wg7GevuV6rP1kUaCTg3NPw9crSkOdAvj+dJTx87Gx3pjuvKGA9pbwJEZIc70t4yloHhp1iqH42d1D1gH5axPaXiGNVlC/qSNwHzeOKoI30PcMuQUW4Iv1afLV1Zc3YpxfEuvgUIkxbxo9Exhicexemth708Yt1a0zvegcRjLjT9mDPDR85qefZ/LwKfFQlo4R5PlWpfoagAbxRqoNp+CB4rPbFqVfJ14zs3AcKb+NuY4nKsEio1H5NVazCrg1YwUFWJ3Ah7NEb8TXp2YBkkQGzPHMdSCwuWXPmGeqL7vDbyJMzPjqbRjjTvvYn0EmqLyvTYkIL7hR/pvSm9pEajcg82pB3GsRhp+eDpVZwEjKhK5u9mtHCvwrprwYyu9/ItCTgx+WvCPYZgu/U2ddVr8PBWHoazg/B3aUd1UQahrgOwD3jMd7UFVGqszOOnJuz/az56WeF4DLFl6+26qNd4yK08Q2YH+ePSrhoZoVMYaO/Lw/oNET7IoY27P34TXjK92CM06SRgKYaPZJUr3S/4+3CR7h1IxKNQewyHx2Fx6AS/PFvIENut3K6rTo2Ht8gznE2Qvwvtqt4iwM6USWEC1NUq8yCzKgPWhbDaNLXgYfB5ljc9jOsAewIef0dtQSUaKz/mqcl+iYtQUaaMvuglyCYBbROZ8UMvvN70ZLq/P5MKd73iJKADXFo7kD6zz1OzSVVyahrQ8sl1DPxOl48E/KhE2j5nBjkG8qi+MqJ7T1Abu4nAJWbUjZz4aUiAmhMnKn9N5WIeQqEyJmtT2DPsalEfvVx45joAz+v1aV43l+d1O9HqURgKbsnstarN4xPLsRm/nKO3RDTsYMR3V1Iw2nOe5R0eyZ63RUc+jjk2/2fW1/sm3hf2+/tchCLKImqJHfbLoslp8j21n98iTcEQp01ezDERa+6fE7fUAoslV/imnoj7r43wDPPDTqsywpv+2Ji6cKySCjUfZ1Fr8GqCVgxEVSmXCHsNRvy9Mt/U83k8q6yGsSihGo2qZPGoiT079s2jWzEb/nfkfhn1Cq77M36QC6GvGlHv1R2eak7EJ3AO3YoHF6noOOdcxmvSGKbtvkMtDVVqPL9DxlfGuG/bikv7WgjT9uE8yJHAR/VRFt3jidpYNgUuwayRoBwk4CyLlfdiZzqJMIE6apUfkFl1AOtCVjOguN/pcpKAtokz+KGXF296TudCoIWMdadHgrN0EnBpsfJ75WjxNwFT1dOlpx/QqAKabhnegSTOIQwZHmfBoVOeaER7SN0D9LMCpOJomlr4MHglRg9DZewBemSGSy9XL6Hg9lvKTUAJvHdNKphhYtfeBpicncClgyW9AQkuzqdDx2BMY+KZL7GblH9yBD4tAp8JCfgUnRaQfSOJO4IGaGjWr2BglBweXLtKpmIjWmrU+2yipOZmpZKc9orazbRQq11ckIh4fjeZmzkNaNGsbilTpVyyUpNJe1WbZlpqlMj2MpPklGyqqTZHrc6HPlkqo9xPMczSysjNIjU5jVe1m6GlVrtYnAAhz9KvkvpIEeXmLWkojYuInnM3+SY5DVrQrG7pvn54X0TP75KU+jffamrRsNDaKvcYjlqTqRNU4BFIbCL/5DbXMhRRaanCNxV5q/jyHskpWXzVRJNmdaV5bfmnwIYSfaz6nPSkFB5XU6Nl02+L5tiLixwM/Ru9Icb5pkbPdjO8xWr0o4ve6ciet/9c2+Ulv4vAe0lAYZacLK5fS+PvSso0b9m4xMNxcZKcB9e4mqlIo5Ya1Cs+JQXZ3Ei6g6CBBpr1S5oglmyNgMc3k0jPq49GiwblluEy6xU9Iz0plcdVVWn5jvz7+JkgeJLGtZtZCGqqotmsXonAZuLbgXvJKWR91QTNZnU/fC8RPiP9aiqPFMVYNywj8OX7+iHeA5JI/ftb2mjl34Z/+Lorhxwt0YwPTf++PpTjd1l7QHlwLGsPkLm3yGrTu3iXo/XyJHIE/jEEviAS8I9hKC9YjkDFEXhxmUM7VjNjRhr2l8IZ/1FR5CrejP96ztwYpuhbcqrzZGw71iAt5Dc2P7Th2LEpaMsVXv/14SirwnKTgP+rVssbI0dAjoAcATkC70NATgLeh5D8dzkC/yACwrQDzJ8fSm6nScwc0+bjPUf9g2391EXn3jrGls27OZP5hu9amTDazgK9wkh2n7oyeXkVRkBOAioMnTyjHAE5AnIE/q8RkJOA/+vhkTdOjoAcATkC/1sE5CTgf4u/vHY5AnIE5Aj8UwjIScA/hay8XDkC/3IEhMmrGTDkT3oE7MJZ57/77uBfDu3/VffkJOD/ajjkjZEjIEdAjsAnQ0BOAj4ZlPKC5Ah8SQgIOL9iOJ5V5uA9SefDHzZ+SVB95n2Vk4DPfADlzZcjIEdAjoAMBD4TEiAiK3wBrr7JCFBAQVGRyl/XQ8N4MNYjjWlU6iGh6EEESza8wGqWBaoFvnXzbh9j84ZdJD6uja65LfZmmmV4VBDxIGIJG15YMctCtSAAjojsBH/WeUeSpvg9vWydGKJb4Pv/5TUO/r6NkHP3eVO/DQMcxmPaLN9tae7tP9i6eQ+JWdVp0dcGxwFaH2/3LcrkwFw3gm5rYb16Oj1qF42u4Io3k3/9g9rDljOvX4OCH14Su9oZ7zdjWepiTDFX628zCi5uY3JATX5ZMEQSafGDPkESO9y3oWC/hFEtPjTzB9VUMnF2BAtdfN5GF1ZQUOQr8bzoPILxVoYU9/b3MnY1zt5vGLvUBWNpABSWLLMvAi5um0xAzV9YNES9go3OIy3qJE9/6IpucScogst4TfGhyqTFjJAawfo91f038X96jEU/b+Pi61JtUlJlwIJFWH4vlN7HCiL2vmz/yPp6X6Vf2O9yEvCFDbi8u3IE5Ah8MQh8NiTg1qquaHs1Z4VHd2opiMh5dJUjWzcQo7KQo8Hj0SogAsLMY8wbNpwlzycS/9dc9CqB6N5erI3sSezojIOxkMj13jxxOES4U6ti7iILx1xI5rF5DBu+hOcT4/lrrp4kjeDSCkx6e9HAfgJGL8P4bacS06L3Y6eege/QjnjcN8dlVBtECd6sPqTKitP+WFbaj3X7n7nedzKjtR4RusoHPGIItv2+KLJmRaaaJE5AGxZc+pa+v19i94jCyJRif8Md6b7qArrzrnBian4UZdHdrQzsFkLf0H3YF0TILF1t7mEHWk5vQPBf82nzod5ZhDcJXbUPhcEumH0wg6gIAPl5JHECNDehvmwGJnXETutFvMqIxWeFH0LnaCLddfPHV3SXrQO7EdI3lH32mlLGvFgbZPYll8MOLZneIFgSJ6BC31NvzNWC6Hf9EHZ1i9d5nQMrQ/jK0gnTQtb6IRX8F/GXBAtruoZGnrPo/V2xQAGKtdHp2QtdxR3S+/gh/SlnWtGDff/M+ipn/V9KsvKQgLz0SLat+Z39sSk8EtamRdfRTHWzok3tfP+2ouwE/Nd5E5mmyPe9bHEaolsQWDGP28c2s2FXIo9r62Jua4+ZpvS4IS+uhrJpSwiXnnyD9oAJTDLTKOF2U5ryR2a9wrv8uXUnf2WLCoZRiYY/jWOscb1PMKwC0o+twXNDGGfS/uarelp0snRi6ugf+LZMd78Ckna4s03BnuWjWnxcO8qrGMhLI+rkU37oqltul6vlaliJ+l9zcZsTk38/S+5P8wlbZlow9uUqqcxE2RELcfG5TL5OQqwg/Iqv62nQecR4rAzrlYg9UF5FkCBpB+7bFLBfMoqSOq1PoAiShbconX2zp7P7uiC/H0pVqKmizwA7e3o3LRkH6eNRk5cgR6AIgc+KBOiGDib52M80LhCkonu7GGXohGDpFYKGfUvOifn0tPJCUfs7rjzoy7HTYhIgIn2dCbqBvYiLckNTCXJPu9PO6m9WXdlIjxKmzDmcmN8TKy9FtL+7woO+xzgtIQG5RP6si4PiFs6v7kxVnnFgrDZzmwST6JrCyHY76BAVxiQVRRBexfPHDsRNTMdf9TcsvRuwcosdzZRE3FrZlTbRNtzZP/rjbgMkJKADRxsYcr3yGBJ3WyGhAXl/Ma3LQpKqRPLQ9JyEBIieXCB4sxeHblSiZY+R2Fi0ptABS156FDu8wkgWamKqGYfNyoYFJEDEkwvBbA86QfqbxhhZ2mDRuk6+QBU9InGPN3tO3+FNky6MtO9Pq68zORkUhULXoXR4E8uuM9VpWzMO/5BkXqt0YaStOVo1JJlll1uBVSk9WJiQmyu6oLvblIST02ih8IQLwZvxOnSDSi17MNLGgtYFAOTe+hNfvyNczq5C086WjDZvRS1RUV+MlAWkR+3AKywZoaYpmnE2rGxYSAJk9EWcf9cZqretSZx/CMmvVegy0hbzFgISAqdgYxtHm0Xz+GXcQFoX3kiIMogJjKFS9yF0/O4u0YGxVOk5mPbiqwxhOtGBf1Gt9yAM8mRgWwx/I2Vxnizig7azN+4eiipGWFrn91mUEUNQ/BsaPPyDI3dbMsJ1OHqScSn/V2bEYNGTd/tY6TrH/AM5evk+r79Rx3jIOAbqFcylvDQifbw5mJSHqslQDHMv89rQkh8bKebP2+1BnEh/Q2MjyxLztrC1OdEL/5n1VX44voiU7yMBguTNDOq5gKcDZ+I2vD3KuUns/9Wdja8mcPjYNAyULrHCpDdeDeyZYPSSsN92ojQtmv126mTttcbIPpGOzg4YCyNZ7/0Eh0PhOLUqqYkQ3tjKoC6eCKxcGFAvCZ/lEWj9foYtZnUkYyBN+YNAVr1NUXq6k0Hq7txu35r8uI2V0Bi5ljUj1D56TPPiZ2PU/yjGixcxtt135KYcxNN1FS9dYzg0SbMMBZCQm6Gr2KcwmMlmFb1tLGh+ORUDT73NUQvqx/VDdhTXS3w0CMXrb3gUu+YTeDUvkGndNdFSFUeV/hRffrAwzU3qLJthQr4e6BUZsT6s8BPiHB2Ju27BPPoARZDwZiir9ikw2MWs1K34xyuCZOItuMyCDoYc6LCeycZVeCN4Tnr0Nlb+0Yrf47fSv1hQvE+BnLwMOQKFCHzWJAByCLfVwE60ibvbzcg5F0oYxphmuqM1qzGhEhIg4NwcQ/renst1b3OJ5kiUuQ4TzV2YXjjO5O+Lm6/kcC40DIxNyXTXYlbj0HwSILrFyq5tOWGfxj4r8alJROb6nrSKGMHjUOsSs0n0aB9j9d2o6XOZdV0LGEbeU9IvH2PNz1MRh1mPcGr5CW4COhJvtZDXy48zLHEPVt9C3ik3Oq3UYOTrKQT9mMgJ+zt4dLfiUNORjDBQJDFwBym9/Ij07Ez1B8HYGTlywdiBQSopBHuHk1TPiZj4+Xx/0oPuVodoOnIEBoqJBO5IoZdfJJ6dhRx1MmbEsRaMG2WIMGozAQpTidynw/o2DihtO4+naCo6lgeoqduH/j2VSQlYw3G97Vz06o9ClKxyC8yqPnBdSiUBkmiRPzAyw4PkMEuuTe+O1aGmjBxhgGJiIDtSeuEX6UlnxT/4ua0tyaaOmClnErYhgGqz49k/6mZBxOBEPLImYuR4AWOHQaikBOMdnkQ9pxgS57fhqay+dEzEWceSAzV16dO/J8opAaw5rsf284upvGEMExdcRX30RKYtmoxJob1S8YjB+sdxaOlG3V0FgcNyD+PQcjoNgv+SRAyWiu3mOswpiNi80ugJoY4/YX1SG2srAwSnffC9bYb/8RV0SpyI1qBgGpha01O9Mb1mO2L0gUqmsknAPQ4tKtbHBQO5aduZJcJhOPRR4VWiH2sPqrPmchAj6max18aISZd/wn6QCjeDfQm7psTI4Mus0T8tc95KnSmfen194Dz8tycvkwSIHrBziC5zvvMmYXMf3lomZu/Dttsqmmw4xrS8Keg6KLLl/Go6V4VnB8aiPbcJwX85ENtHl8BecUS5iQ/HuZx2b4fV36u4vrFHMVjzOOHaGjvhRs6s7kJ1hKT6ebD61SjW2urJUP5AbuTP0uuNX4juGXcMxr1m4/mV/Pih8Q7LHHAhqUt/wiDGltuh4wrwEHHPz5b+f3TjwNaRKCsKyYoPYvveOO4pqmBkaV2gZBGReTKIKIWuDOvwRroyQaJNyeXWn774HblMdpWmdLYcjXmrUjaOxZQZshQzLQQJBE6xwTauDYvm/YLLwNYyyLe4Xbs4U70tNeP8CUl+jUqXkdia55u2lqlM+ckY4VFP3FyOojJ1KjaW1nSpFPWu8qVCi0hGxGDhTVZ00WW3aQInp7VASSRLESQdR1HmSYKiFOg61AhlxTzZiiBJudsJOpHOm8ZGWBYomMT5pSnCpOH9ttsSEiBWHt4hdFzBWOb+wUStMeSsTWVb3w8U1BXCU57pS0TgMycBAhJmGtD5nDPPw4oO46XDxz/dOxItNyXWRm/HorGAq+sHYOSahdOZ08wp1BSUGP1cDtlpFpEAQSKzDc25uyDl7WJ8sXMgjbd04kmUa1HO5+dYO8ycZVXmE7VrLIX84smeSfReeJDrT7WY4uvL1B/rfpwmRHIT0JEzP5+lT2BnIoadY49VDWJcjVndZi/m+3T43TiBPbVd0A0wIf6oi0SjIby5km7tY7BJ3ktn3x60PTiYcxETUFEUcmuNCW28fiTyrwnED9QlwCSeoy7qKCHk5sputI+x4cHWNwxouYn2MSeY1lIJnh5lsdt5Oi40JPjHIhKgbZHB/Gu7GV4HcsKs0ZjRkP3xP5Moq9zg0RVaexISoDGPB0aGqIr51pvXPEu/xMWnekzfs5cpagH00w3AJP4oLvkAsLJbe2Jsktnb2YfuBiH0CN/FVMO6ZEftIEzUnXHGN3EVH6i3hKA2twMHB58jYoIKisJbrDFpg9ePkSTOVWZLPxkYBanjrG1Bxvxr7M4HAGuNGTTcn8CvzX3pp7oL8xulzIE+gARIxTa2F776+fgva7ye7u3CGHTmCE7iCShIYnEnY/4cdZ6wlp5oDX/Csut+WHzgDUDhAElIgNovnKlbr0RE2ErNx7PvyAz0X3gV9bHWNQ5uiuPbkSPpKD4dPt/HSM35qIeeYV6d1XTrGM3Y88GMU1ZEdM8bC92FqOy+yPSUwTLmbTCjCy3fis2YT76+KjQb/72ZyiQBL/YwXM2VWgEpbDKR5iEq/wa07Ql70vZZSQ6Nosz19GwVwYhrC7jdqy+3517H21yiniFznQmau0x5Fj25CFBhKku7dCNpvD9drgUQ86AmbYdMwr5bY4lpn3TlTxn13gil396+tNyhwYyfXnP5/tdoD3BkfN9mn8Qk5uWfTrQZdAQdZ3ccLPrQWU+5mNmSiAehjvxkfRJtaysMBKfx8b2Nmf9xVvSoTrSzLg5K20jyFElXJlz0okfCz7S1TcbU0QzlzDA2BFRjdvx+bMQ30YVfXjTOBYoBWYqZ84srs2HMRBZcVWf0xGlssa8sg3x3JNFZB8sDNdHt05+eyikErDmO3vaLePVIKFuZsjmIHyKmM3dtIvUGDWa0XR8u2jm+q3yxUanAniidBIgehWL/w0gyPJIJs/+aGA/piqB2cdJxHHXzF3QdlNh2fjmaB+1kKIK+J0pGuR0TnaUqa97Be6pJ0XhJIQEvLnhiZvonFtGHmNT0v/jW7t8ryuQ9k4LAZ04CxGY6rRiU5Ul24JC33StNAhBcZ6etGT+H5KLapDJKGm34JvYOfWOicJP6ELM0CbjIvA69uDHrBj798xn5M+9+NNnZm6fHJkr+Ft4NZ8YwO4K+dWePnxMG7xyyBKQFjKKTW1XWXvHCvGLK7/w+FpIApzusf2mJYcRwEnc2Yb7xGgwidqBg15DNxn+x6K45PTZkUK1a4dW6gFevNHCLPUXnLTo41/Dj3HIjxIqwvFNTMXCqhm90D7xb92BDRjWKsr3ilYYbz7cIaWeZzbLkzfQqvt+X2nB0HSvjlbgMo8qQF+2M7sQq+MSaEagvvdy88wuLpuaLE6z12Pn2sW/RDwpU0R/HMgdDSXvFn4QEtNhKy02L6VfnOVf3erL4pA6rDnsxQl2JvGgXtHtsIKNatbfvAASvXqHhFsv5+coEOw/AfvN5hGqGdDcbzsQpDnSpdyp/89y4gpc2U6jhd47l4o6Qx6mpBjhV8+XMzL9x0ZbRl/ieOOs6UtkrkWX5AOCsO5EqPgks1fL7aBIgC9sAg3wSsPjFz7ScXJuAs0voIAEql+OTtLFX2MKlgXvQcf6GnQmetC+h/XzBibUe7Lxc+rUvKFTRZ9wyBwwL0uffBPjQKfIAjqpFhw7FSl9Tu051lJ4WIwF1RTyK92HFumBOX7nGtdv3efKsCU7RiczJGk/zGQ05EL8A/fxHN8w3suDh0jMM3t9WxrxNYKGBrAcrn3B9ybeKEgiURQJEGeJ3Ob50i4tlZitpBxUBibMNMb+7gJRtffMPwy92MrDxFjqd24/aTG3clNYSvd2CxoKrrB9ghGuWE7ln5hQ70J5ksp4Z/sIWdBs5hp+qJLB99XFarT+F16BC5wdQUu6XVW8EbVfq0Cf4e8ZPHkaL5yfZuuYoastOsnfMx5sDwUuSdy1k+tIdHDl3jzcNdOkywJbpcxwxrnubVd3bETboDEecxG/DBCQt7oTxn6PIPmpbkgRIVSbEYx/TC4OQHoTvmoph3WyidoQh6j6OrirF8C8lk6UqDxJ+pblvP1R3mXPjkA2vt/STQb6DUJ+njUXGfK7tHk4dcgiz1mBGw/0k2seUrUzZdp6V7UKxUv+NNicjmVxpjfT0XVUqcDueTwI05j3AyFBV4qHszetnpF+6yFO96ezZ68YPz7fIUARd4bdHQ6TiaHzTNZ8EJDqTYNpWqiIoYUK8TAVTkPo83o93KfMrCQnQZ/Gt+tStpgBvcnjy4BXfT9jDHyt7l3ByIRdPcgQ+JQKfNwkQXmZhx44ctUwkanL+I1jJseeQHZpvzYHE/3jGozxFFB/e4M6bxjRX8KaXUTyTUgMYIvUNWikSQDbb+zUjoE8Shycoo4iQyws60jN1Bnd9+pOXuoNxpu5c672eXcsH8X3Bgenp5XBC72gwrFfBY9Rn3pg33ozRmRN4iB8nVPR7SwLusrurH+btD2OxWpk1Ow05sncwEQOUJSRg+cPBDLq3iFSf/qU0XHmSzWZM3nqSN/aQCM/cSCf0JtcmKMaUgB8GcW9RKj79i7uwAcG5ObQ3vcXsGz5IuJDoKbeSsvhGLYP5BYdQsdZJd0IVfM4ulRxCJSRA/PfpQQS3l15uCRjybhMbcZZ7wtLgKFCpkQGm7Ys2i3fMgUQZ7BnXCcfrYwmLmIX+JXf0B91jUaoPpbqSTyKEQnIeXODPg2Hs99rA3uqzOBeiw8rWDihtWodwvC1565PZKHk4kkukkx6TaweRMDMHd30ZfZFsvhOo4nOWpfkAFP1dLhIQxXitydQOPIOn+OSdE8LYZnNRPRgnMQeSjq0ZhSTAU+SGrrWAjZfX0U1C1HIItdbAve5uEvvsRMe1Fv5nFvFDibN0HrdjIzj7LugoVGqEgWl7Cs8XZZoDiasrRgJscrbRX38hCpMWMrFXO9poXmWa7kyUg88yN2cquuPy2Hh5fX47807g2toawcYERhzqIGPelpwT/9j6qui6/JfmK/Mm4IkP/dWW0OLwufz5/s4n4OK8DvS6MYsbPv3zScAzb/o12Unv5CM4vPTH1uxnQnJVaVJZCY023xB7py+ZJ9xKkgDdHkSNiOP0HPFjfyE3VnTF4KgVjyMcZMj9susd9+YKNwVN0VYVyzgRaetM0PM34ckpj086ijn3LhBzJATf31YRWmsGpw5q85v2ZGoHnGVJAV65xyehba9AasqKkiRAhjLBU+UgzgPs2XxeiJphd8yGT2SKQxcaF1/T5VHMJCxFy6+QBIzhsou2DPIdS88d+jhW9iJxmVhplL9/TKziw0VPlbKVKaVIwNTv70lPX6zxL06sxWNn4WPfYsOhUAX9cctwKNRIkE8CWmxtyabF/ajz/Cp7PRdzUmcVh71GSG6/y1IEJTqmScWx3innfBIQ14edes5SFUGnenjLVDDF99yBVGVNCbylkYAOnBx7EV/L6iDK4eGVA8yxm0e200kOO5X1luSTTll5YV8YAp8tCRC9uMmRpdaM81VjXex2LPJfd0klAeIDrq6DgPVxGzCp9Zgo1y5YZUwn0d+Sejn3uZEpommzhsWGvjQJEHL9NxOMg3ty+JAHrfNO4tFjKCnOZ9lreYf5nXoSqLuGHVPbFXg9UKCGcjO+jrBCy70y6097Y6Gcx9XNQ+m6VAXfy+vp/jEmfsVIwN5hT9li3o7lqbXQmR7F3tHV8ZWQgEQitD3Rtr3PtOO7GN+iKk+iZzNs1iucQ5bxY4wNOi4CVopNpJQfEe7YCYs4S2Lj3chw1Mb2/jSO7xpPi6pPiJ49jFmvnImaVwlHHTueLorBd5gKgkuL6d71DyxPziS1n+PbNwFSD6pnZ5M9UUa5y/pUaNlJexMgyg7Hsb0lsQPDOTX7Gb9o23J/2nF2jW9B1SfRzB42i1fOISyut4L2Q1JwO+2HZQNFHvkNRvs3PY5FdWGLxLTmBN282uIiWCnRUio/CsexkwVxlrFhn3HeAAAgAElEQVQkztcg3E5GX36tLpsE6ATSv8lO+lyLYHz9Ylf3xc2B2ibi0dacFI+L7B75HY8jJmA04DSWp8+UiwSs1AljlM5UWHEcL0tVRDe8GdF5Jt+sT2JTDQ8ZJKD88L+XBDzf8baP1temoDvwNrOT92JVV0D6rnF0GhXPkMgLLGt9Eif9saQ5h+Bj35S07WMwnXSegUeusOjlJJnztk8x0+fHQcP+mfVVfji+iJRlkgBhEouM23N46Dn+dG1apM0VprKyrxmJoyJZnWtHs4A+JB2egOTd+uUFdOyZyowUH3oLH5GnqMjDG3d407g5Ct69MIqfRGZA0c0ukjdZuoRbpnBEooSBFwGDUVlnSPbJIrJQWvmTvb2fjHrXoX0ujudNu9JG3CDg5Z4RqC9sxoNzCz5uTEWZ+NoM5KRpOJuGFNmuCa8spGP704y/7saFTmKye5l1+SydnFBrNNzrcufKr6VIgAxlQodKCIU5PLjwJwfD9uO1YS/VZ4nNFtWKTGpKkwBpipmzJUlAirt+mUqjCVV8OLu0w1sSIP770tIOZStTSpOAZkrS00dMQK1AJObdjiXi7D3e1QNVopGBKe3f3ni8aw4kytjDuE6OXB8bRsSs9lQ+XZYiSCQVxxCdlbQWk4D4Aew2GCNVERRrGiBTwfRW8VVaEVYCb+kkoMSbAPKIndqaninTydw/6uOciXzcrJbn/hcj8FmRgBbu8VSp9hWK4tsyhRqoth+Cx0pPrFqVPFG/cxMgvIm/jSkuxyqhUvMxWbUGszpoBQNVlciNsEdjxN+kZweWQQLE9sxxLLWwYMmVb6gnus9rI0/C/OxoGu1I896bSC8hsSrTY0MaR+2e4z9+EC6hr2hU7xV3nmoy0SeQOd1Kui774PlVnASMqErm72a0cK/CumvBjK738i0JODH5a8I9hmC79TZ11Wvw8FYehrOD8HdpR3VRBqGuA7APeMx3tQVUaqzM46cm7P9rPnpZ4XgMsWXr7bqo13jIrTxDZgf549KuGhmhUxho78vD+g0RPsihjbs/fhNeMr2Y/al0ErAUw0eyypXuEvB9uEj3DiTiUag9hsPjsDh0gl+eLWSI7VZu11WnxsNb5BnOJsjfhXZVbxFgZ8qkMAHqapV5kFmVAetCWG2aWvAw+DzLmx7GdYA9AY+/o7agEo2VH/PUZL/ERagoU0Zf9BJkk4C2icz4oRdeb3oy3d+fSToFqrviJKADXFo7kD6zz1OzSVVyahrQ8sl1DPxOl48E/KhE2j5nBjkG8qi+MqJ7T1Abu4nAJWbUjZz4aUiAmhMnKn9N5WIeQqEyJmtT2DPsalEfvVx45joAz+v1aV43l+d1O9HqURgKbsnstarN4xPLsRm/nKO3RDTsYMR3V1Iw2nOe5R0eyZ63xSeF4Po/s77eN/G+sN/L9g4k4u6OwfwwU8T0A95M0Bd7fnnKuXVj6LdAxNy4/YwVrMHEOJiehw/h0TqPkx49GJrizNndQ0ly0cVBsJ64DSbUehyFaxcrMqYnEmhZj5f3b5Apqk+zhlW5uNCY7kcHcPTQNFpXvsWOYT/hqR7AleXGMpU/wuu/yai3L8eHazGj+u/Ebu1P/byr/D6sO8ua+JCyrvtHjq6A8/M70u2AMb4hSzFtLL4deUnSRktMNuqw94w7d210mMoKjntZoiq6gfeIzsz8Zj13vHqXgwTEMTS8E0NS3DjtZ0kDxUf4DdbmN71jxM7WKXJ/XE4SoBPYnyY7+3AtYjxfR9jJIN+/Un22LtJIgNjRRdnKlJLmQL88nic9fexsCsVh+QdA2psAEdnhjrS3jGVg+CmW6kdjJ1URtA/L2J5ScYzqsgV9yZuAeTxx1JGuCHLLkFFuCL9Wny39xvbsUorjXVwPhJQ3AXkZR5nWbwh/9v2D+PkGZbu2Lj9o8pRyBEog8JmQgE8xagKybyRxR9AADc36FXwAlsODa1fJVGxES4165YySKuJZehKpj6ui2rIZdT+pJ4ry4ZKblUpy2itqN9NCrXbxO2MRz+8mczOnAS2a1X1ra19wn0JWajJpr2rTTEuNEtleZpKckk011eao1fnQDuXKLrd83fnwVLlZpCan8ap2M7TUahcTpkKepV8l9ZEiys1b0lAaFxE9527yTXIatKDZO4P34X0RPb9LUurffKupRcNCa6vcYzhqTaZOUIFHILGJ/JPbXMtQRKWlCt9UxJ/ey3skp2TxVRNNmtWV9mDzw2Esb44Sfaz6nPSkFB5XU6Nl02+L5tiLixwM/Ru9Icb5pkbPdjO8xWr0o4ve6ciet8Vb8r9fX+XF5XNN9z4XoYiyiFpih/2yaHKafE/t57dIUzDEaZMXc0zEmvvnxC21wGLJFb6pJ+L+ayM8w/yw06qM8KY/NqYuHKukQs3HWdQavJqgFQNRVcolwl6DEX+vzH/v9TyeVVbDWJRQjUZVsnjUxJ4d++bRrZjrxHeUP2XUK0jdif2gXziY05h6r9J52nwSPkFz6FY8wmBFByznMl6TxjBt9x1qaahS4/kdMr4yxn3bVlza10KYtg/nQY4EPqqPsugeT9TGsilwCWaNBOUgAWdZrLwXO9NJhAnUUav8gMyqA1gXspoBjWQ/DJalmGmbOIMfennxpud0LgRayCDfeiQ4SycBlxYrv1eZUvxNwFT1dOnpBzT6ZA+DxW6sQ+0NGR5nwaFTnmhEe0hVBOlnBUjF0TS18GHwSowehspQBOmRGS69XL2EAhNYKTcBJfDeNalohhW8CViQJH6Lp4CCgvg9Vj10+rqyarUj7T7mDWFF57E83xeBwBdEAr6I8ZR38nND4MVlDu1YzYwZadhfCmd88Y38c+vLh7Q3N4Yp+pac6jwZ2441SAv5jc0PbTh2bAraHxqs7kPqlaf9YATeSwIKS8zJ4vq1NP6upEzzlo1LeI8SJ8l5cI2rmYo0aqlBveK8VJDNjaQ7CBpooFm/5Dukko0V8PhmEul59dFo0aDcihyZ9YqekZ6USnZVVbTeUYJ8MEzvZBA8SePazSwENVXRbFavRGAz8e3AveQUsr5qgmazuuVUKBWrQviM9KupPFIUY92Qit2lissTK4KSSP37W9po5ZvElo98F+9uOZQpJdD50PQfPxbIUgSVB8eyFEEyFUyy2vwu3p+gd/Ii5AhUGAE5CagwdPKMcgQ+HgFh2gHmzw8lt9MkZo5p80XZfebeOsaWzbs5k/mG71qZMNrOAr3CSHYfD628hE+EQLlJwCeqT16MHAE5AnIE5Aj8dxCQk4D/Ds7yWuQIyBGQI/BZIiAnAZ/lsMkbLUdAjoAcgfciICcB74VInkCOgBwBOQJfLgJyEvDljr2853IE5Aj8uxGQk4B/9/jKeydHQI6AHIGPQkBOAj4KPnlmOQJyBOQI/N8iICcB/7dDI2+YHAE5AnIE/vcIyEnA/34M5C2QIyBHQI7AP4HAZ0ICRGSFL8DVNxkBCigoKlL563poGA/GeqQxjUp5ExE9iGDJhhdYzbJAtSAwb97tY2zesIvEx7XRNbfF3kyzDI8KIh5ELGHDCytmWagWBMARkZ3gzzrvSNIUv6eXrRNDdAv8dr28xsHftxFy7j5v6rdhgMN4TJuJYxcIufvnVnb+lY2oYPSUGv7EuNHGHxcGXHiToOmz2J8mRFG5D7OWjaZlJRAk7WDKwkPcFymhbvEriwerFdT6gqhZ/XCO1MDNZwMjmr7rfkWUFc4CVz8edvFglY04KueHfkJu75nJjP159Jm9FKuPiYj8oVUjIn3fbKbvvo5AnFdBAUXFynxdVw1DC3vG/NS4mPvT92NRVH1ZfSqYk34P6eKxChvdD0esqB4B9y5c4bW23tvIvPm/Cbke4MGcg18xcNECLAon8wfj878Ym2wiFk7mr7ZLmWVaFBdDlBnCvOlX6LzGg26fgdu7l9cO8vu2EM7df0P9NgNwGG+KZGl/QV95SEBeeiTb1vzO/tgUHglr06LraKa6WdGmdr7bSlF2Av7rvIlMU+T7XrY4DdEtCKyYx+1jm9mwK5HHtXUxt7XHTFO6r5sXV0PZtCWES0++QXvABCaZaZTwuCNN7kutV5TN6Z1bOX63ZDgqsWx2G1sUd6DiQywg/dgaPDeEcSbtb76qp0UnSyemjv6Bb8t09ysgaYc72xTsWT6qRcWrF+cUJLHDfRsK9ksY1aKM6PR5aUSdfMoPXXXL7W2pXA0rUf9rLm5zYvLvZ8n9aT5hy0wLxr5cJZWZKDtiIS4+hdGFxWeDr/i6ngadR4zHyrBkPJ6Xsatx9n7D2KUuGBcLOli6AvE+6r5NAfsloygJnYCL2yYTUPMXFg1Rr1jj34P3+9ZRxSqV55IjIBuBz4YE3FrVFW2v5qzw6E4tBRE5j65yZOsGYlQWcjR4PFoFZzBh5jHmDRvOkucTif9rLnqVQHRvL9ZG9iR2dMbBWEjkem+eOBwi3KmVlMOukMxj8xg2fAnPJ8bz11w9SRrBpRWY9Paigf0EjF6G8dtOJaZF78dOPQPfoR3xuG+Oy6g2iBK8WX1IlRWn/Rne6Bk7B6njfrs9rQsiGlfSGMnaVSNQK0Muv3fCCs4ws60Rv158jULlTixPPo7r93BjRVe0psaQ9+Yr9GfHc3Ze6/wNOGsP9r3XU3dREIt71Zfqj1l0axVdW0zlpnUEKRt7fLjLOoRcWWmG2docrPccZabBxxyK34tAqQQCLi/ogP6cc1T+riF1qsAb0Uuy7z8mp1JLXCLiWdkl/2BRHiyKkwDZfRIhnpMtpt7EOiKFjT0q6ov/CRFTuzHSvw1e17fTr8QBU8C5RT0ZuLUqTgdD+UWropPmfzA2orus7dGSPf0ucvwX9bdzTnjVkx/bRTL2RgQO9T50nP+76UXpvgzt6MF9cxdGtRGR4L2aQ6orOO0/nC/Fk6sY8feRAEHyZgb1XMDTgTNxG94e5dwk9v/qzsZXEzh8bBoGSpdYYdIbrwb2TDB6SdhvO1GaFs1+O3Wy9lpjZJ9IR2cHjIWRrPd+gsOhcJxalZQfwhtbGdTFE4GVCwPqJeGzPAKt38+wxaxOPl2WIvcRyKjXpgr7pjjilSxRGYilO5mJkaQZbuLRAeuPnmR58bMx6n8U48WLGNvuO3JTDuLpuoqXrjEcmqRZFFX5nZqE3AxdxT6FwUw2q+Ahs7BM4U1CV+1DYbALZuqy5cZTb3PUgvpx/VCpCLYfi0Lx+hsexa75BF7NC2Rad020VMUB5T7Flx8sTHOTOstmmFBHHLxQ9IqMWB9W+Alxjo7EvVA5I7rL1oHdCOkbyj57zTKVXMKboazap8BgFzNKQpfLYYeWTG8QLAkYWZGvLLzfu44qusVUpKHyPF8MAp8VCdANHUzysZ9pXCBBRPd2McrQCcHSKwQN+5acE/PpaeWFovZ3XHnQl2OnxSRARPo6E3QDexEX5YZYQZ172p12Vn+z6spGSp7dcjgxvydWXopof3eFB32PcVpCAnKJ/FkXB8UtnF/dmao848BYbeY2CSbRNeU/7J13XM/d///vhczLjowUEkkZEcpOIWQUIVw0ZVS4KHuT7JWtJQ0jKoQuZEVJyYVUVkapq2wq7/e73+1d0dAyru/vcn3e77/q9jrzcc55nPM453meh7Ed3ekSEshUeWkQ3sOxWxfCpjzhyMi/sNeYyKftN1nf7Vsf1SqhD+aKgFVPfqP62090330f/4ngYtAci4sV+O3NW5rOzxUBwmTCvPdxODyZik17McrUgNa5O7DCpCt47D7KbYEifXTe4qg7L08ElBCPdzEcd/PiXOwbKipoM3LicNrWgtTwwxy6IUR96Ei6yqYSdugIUVW06FcnAg+/O3yS74bxhM/5C0kO82bf4XCSKzal1yhTDD4X7JuHX64IWPyIUYef4j5UvJIW8XzfMNpYnKD21GDubOqJTLF1EvD80n5cAyNJTK9K444GTBjdhfrlRAXrVD+LpCse7D56G4FiH3TeOqI7L08ECJPD8N53mPDkijTtNQpTg9bZO16ilDAOHYmiilY/6kR44HfnE/LdjJlg0IrMMBdsf7fGK7EzU1bOxmrCYFS/uEoXkXz1IH43y6ExYihNYg/n/j2cjrUhJewQRyKhvZERHUXXi8lDXIbC9ZAGQRLXfPfjf/0ZQtl2DBo/mm7i101FiVz29udOrQ60ST6Bf4Iyo+1Go/6tu/ZlEAEWny7iE55F/b//5PSzVoyZMZpWaedxcz3O3cwm6I7UJOP2JzSNu9FQWsSraD/2+VziSVYjtIzNMGxbC2lxeX2vU7VDdcIO+BPzSZ5eY80xUKmWI/pSIznkeoirT7No3GsslkNaZ7thFb2Kxm+fD5eeZNFIyxgzw7YU9k6a5j2Wju5dCAmcSs7QdqRblzCmPDnC2Jzk/yd+JYoAUTL7R6ixqK4rETsHUPMzImlHMO+zgcbOwczJ/AM1K2l239xEz0rw9tgEVBc3xu+aFaED1PDuF0bIbPHiOIOr9h0xebOB+9v75sM2k0sz2mIh3M71Tb2oipB4Twc2fRzHFnP1YngfMs5PKzrf8OXk36N4ff4Pepk9xO6sL7//0O5Mthwh3qkHGhfNeRwwMRcPEUme5gz5sw/H9oxFTlpISrgP+w6HkSQtj5axaU5fRkTiZR9CpHozqktWCf06g0dnPfA8fZu0is3oaTweg9aFtrbF48InBKneI+mSFYrv9ap0qB7GAf8YPsn3Yqy5AS0FEXj/YYZ5WDtWLpmO3bC2xYwLcbl8uV61A9XDDuAf8wn5XmMxN1DJHksZj87i4Xma22kVadbTmPEGranxOf8e2gjPODLb7gzys2ZhZmxKr/IhX4f/rpFU1IvB4iZ4yLpeahzUj+DynJaUE70i2m8nLicfUL5VX8aaGdI2e7AXjaMo8TI+IVL0HqmFnHQmT0LccQmMQaisj3KYGesb5IqA7HT34XPpCVmNtDDOTVccv6x4f6l2GcbRYi2JCviubiKJVCICv7QIgHROmCthIdrBs32DSI8KIBBt9BPtUVnQiIBsESAgapEmAx8v5r6rQfbxsShxK7rKvuhHn2Nm0/y7JOlEBQSCtj6J9iosaBSQIwJEj1jfuwOXLBM4YpK9hCBxmx6tg8bwMqDgzpEo9QgT2s+muttttrbxYGArd5Tm9eDT7RdUUR2K9aSBNC/pPZyydNhcEeBEX/q8Diaypy/3nWFy85Fc6KBL9T/PUH5OODcWNSRwSndG7EqgVosmZCXEk95uEaeCF6CZeQYbLQO2xlVCoaUsHxOTeffqHbUtg4jb1pYzxcUjjOW6/VgULoWiSj3e34vjvdp8gi8uoNIqTTqt/IBtSDRrNKOzTyscUxrSRFqG36qkcvf+a2THH+aO62AyA6fQfcQuEmq1oElWAvHp7Vh0KpgFmt8DzmcR8JDhbtFs6SeDKDOVqC2/M9wpEpXFEVydL0dQMXVSvWpLhwHOJDdWQ6lSIn/FvKL59CCurdUmflFenea9/wMtg63EVVKgpexHEpPf8epdbSyD4tjW9gxTuo9gV0ItWjTJIiE+nXaLThG8QBOZ6/PpoOVISsMmSMv8RpXUu9x/Lcv4w9HMuDWYbkuv8k5Ynsq1BrDxth8WuadGkMk1+3Z021CZedcvMsCzY+7f11isDtfnd0DLSQr7axEsEi4uJo87uA6pys189VjTOYG9I3pjfSwN2ZaKSD+NIamqHutOHcWm1TVsW+uw7XVtar5M5mW9CfjFumDwrYveMoiACbemoDLcj/r6pugpNkLXqh57+0zldg9Lhss/xM8jkNhyY/G7vZn2Vx3QMTlJs7Fj0JCOxNs9jn6e53HsGoltG2OOVVdjwBA95OK82HxOnX23XBjCGWy0xxDcciLjNIWE7PRCatZ5Ak0SmadjwslmYxmjIU2ktztx/Tw579izBDMFEalHJtB+dnXcbm+l9//QfFyiCHh/iNEKM6jhFccO3aJAEfFofW86XLIk4YhJjgBL3IZe6yDGxC7jcb+BPF58H1eDHOGeuFUXZV993l6YmceEwnicevXh7qQD9Ir14mJydTqMmIpln0bZO7pF834J+T4IwDTnAAE+XMFBayR3pl7Cz1yxhF36shBzbpJnbWg3/DRtbO2xMhxAT3W5fGZLIpIDrOlhehlVUxM0BFdx83jMoAPnWNe3asEXg4vp130jptHBPAZ960HIJQbi7FWZheFHMRMr1c+/zAvYqllRbu9NHEWzaGN8jOpqAxiiJ0ec12bOqe/j5ioZnH+fwrJ7ioyfMofdljI4FDkuuhJp2wbjY9VRGzAEPbk4vDafQ33fLVz6RjCtgzkx+tYMkksk0NmLygvDOTruIdPF+e/0oVPQXBZviUR2uBHjLQZwy8L66/Bm8t9xOlC0CBClBmDZaSzPHWIItKzCRQcdTE42Y+wYDaQjvXGP64fneUc6hhWN47iHn18MXovycQu0rKPRthqOfJwfrifuImtzkcilTQkpJt2ukbZlw3uWbl57lTqOyt7/JCElCHwLAr+4CBAQMV+DnlG2vAvMW4wXfj7+9eGxqMwux5YL+zBsJODetqFozUjB5vpVFhVpy53BSQvlPBEgiGShpgHPlsWxd2COvcb7/cNotLs7r0Jm5OH9LootowxYU3EpIb4TaHjRhtYD/Gg6aSajWr7j8p7NnFFYw2Xf33+KOZBTheksaLaHZZFjObEDJul7orHIjPglG8iaE074+DP0buNA7GB3bnqPQrTfCHXTi+h6P2DL+3E0Mz2N6tJrnJ3Xmhe7htDeOohqlkHE/BFF/2LibRea02xMAK1X3eDP2S14dmA28/+syvB581By6/qVCFj5sBsbos5gK3cai1aDcatlz5VwU87rtsEhdjDuN70ZJdqPkbopF3W9STlglIuniNfP4kl6l/VVf5Yq9xsNlBrmW7DlioCFEXzKH1qqPLU1puEesJb+79cXg0Uc82N0abfkJUZbXVkxsikPfffzV80+mIxoz9Mln0XAOdo4tcL0tCpLr51lXusX7BrSHuugalgGxfBHVH/aOMQy2P0m3qNE7DdSx/SiLt4PDjD0nlgErORhtw1EnbFF7rQFrQa7Ucv+CjeWNWB732bY3THh6KPC5kDfKgKKyWNFO27nEwELk81RNvSm3syzXHDqRvmIxfTpvoy4/q7EHFBgRRsdtjxRYfKB3YySr0NHzYK212UimLKKgNGvWHPfE8NqQh6s60PXCxO46TcROWkRSa6GqC2X5+CtucQZqeGlG84ZO/FCTcjD9X3ofNGMZB9FbFUNeb40loOja0F6IKZK82hwNIIZt41otaMzFy/NoVU5eH1mFbNvdmZmjXVoe+kSfsYu+7hf+HA9fTpfxCzGj/G1i67du6gtjDJYQ8WlIfhOaPpTFotlwvFfEKgkESB6voW+yh70CQtlfuuizE4ERC7UxODZMuL2DsxZDL/fz7BGu+kedRSF+arMLreFC/sMaSS4x7ahWsxIsSHj+qJ8C9rLzFQfxAFhS/qM/Z0eFSPYt+kcrbddwWV4/S/hCvJ+SfmeY4aieMEsImHnIDrt6czp0EW0/WkWjB+I8V3OXCd3TkclkVVfjV5DzZm7yBrtOo/ZoNORwOHXOW0j7kcC7q7qjvbZcaSdMS8oAors1+FYXuyHhn9fTvjOQrNOGiHugYh0JtJbPh/+hUSAquFzlsYeJGeImKI0rwFHI1bQwmMwTXwNeHDSjE+7B6NW5LjwQXGJKobPlxJ7cDS1SCfQVIl5DY4SaXkRHQ1/+p7wZZZmHdJC3AkU6TBR+yEzckXI+o4BmChupN3l88wsv7no8L3lv2NM5YgApSXJaGk2yTZhzfr0lid/3eK1+lwOHZ5Np3e7GazmhW74GexyBjvr+3TmotkdNqaOKBJH7YczULMqx95IWyL0O3DcKIqgyfJICx+xWbcdLt3OEzE5vJh0Y/BRXELpeBc0vyp9HP0LiEBShP8kAr+4CBCb6bRmeIojad4jipkMxCaf99lvPohp/hk0aSxDOaV2/Bb6lIEXQ5itVNTEVVgE3GJJl348WPAAtyE5IuCt62Aa7+/P6+Ap2f8Ln51g3igLfGrbc8jTBg3xlteH5/z1UEAz1SbZl65ECVvRVT+AbthFHH7k4uznk4AKczgx4QqDZ6YwzCiLQ0fl2BDQhX0DVmWLgCsaG1EY5kG5LqMYrFYN3tzkmG8EDeZdwSXLHM1VH5l67la2qZIwdjXd28zjqVkQtwZ4olxMPFcs6LTyLdZ/3mFTj/wmToKCu825JwGrM6Zx/tY6tKVvsaSzBsvf23IhrDu7WgzDo1wXRg1WoxpvuHnMl4gG88iMXJLbjqnsHtAIy6CMr0VAlWF4pBzB5Muhwec7ATGoj5+JntQZ9nleI6O9PUdOLqd3bWnS/ScWg0UY14b/yQBdB86lCKBCTZppDmCc/QrmDJbn7ufF858eVLbRZtXHqZy7tZ5uMkJiV3enzbynmAXdYoCnMsM8ytFl1GByoD6Gb0QD5oWFs0Ag3qVfTca089xap430rSV01ljOe9sLRK9uws7vFAHhc9ujvVY630lAMXms6ZRXj5AbGB/vjJZTOpPP3mZjdxkQXGdeBy1Wv59EcJQRfu11cK44k0uRjnTO38TvL7HFYT+3CygtcfNIUbH9RNZYaeZdwBYl4dyvBQf63STkj2ZfJnjh3RVoaV7BMuE4YyOn0Mb2N/ZHiPPJ4IR5C+Y1OEb4sva593CWomX4N07XjTjaoS/OzytT+fNCTfCRj0qzyQzXw1bNGhmXSNZoyUD24mcKFd1CMTqmhXHaGmJ29st3xyWTC3aq9HV+TuW8xPj4UYnZoREs/+oui5BnJ+YxysKH2vaH8LTR+J961VncuiWeBLxyY4jCalqeisKpS1EmjwJuLelCvwcLeOA2JEcEvHVlcOP99I85jdWHA5gPmoZ/RhMay5RDqd1vhD4dSOKl2QVFgFpfQsaEcXWR2GmBWDD2RnvDN9cAACAASURBVOOMCS+DrIoVASXlO6WB2CQumiVddIiYHM1R0wbfsRNd+pogPSmai6f98di4gYAa87hyXJWNqjOp6XWD1bl4ZZybiqqlFPFx6wqKgCL7dQSO8sexHWrJzptCFDR1GDR6Cn9Y9aJRfhFTSASoWcvgErmGnCFii9qUirhFOKHi+VkE/M7tYsdFKHru7bGWcSFyjRYyZGaXc0pFN245yuNnOxTLnTcRKmiiM2g0U/6wopfslS8nEflFwKymSUWHz1f495e24LD/82XffBhLVaT9xDVYaX7uZzkioOWeVuxYNZha7+5x2HEVl9ts4JTLmGyBn3nBDtW+zjyvXPnLPQDBx48ozQ4l0jqhSBxlr9jmiICwAexXt6WaZxRrxcCRyZVZGthU9uBKX9di0w3Xc6d0vAvdwSh1HJXe1yQhJAh8DwK/tggQ3mZ5166cMY4kZGbz4kVAxltSM6WR/vsBT7Ma0ULKlX5a4UyN92JEkY4oCokA0tg3uDleA+5yarIc0gi5vawrevHzeOY2hMx4dybq2xPbfxu+a4fTNJej3sZfIexdM3q3E8cRi4JDjFFcTvNT11nW/ge2nb6IgLlc2yuFueZSorNAqt1iru8SMrHzymwREKrljNLAfVQcupAZOnWREgkQSMkg234w7c8bojb/MeP8H2SfbgiiFtJRcyVpZkH8NfQgqsXFCzFEbd4jxvk/zI4nSr7L9cQKKLRQJGn11+ZAq0UzuXxjFZrSt1nWpT1L39kSEt4Xt9YD2VdxKAtn6FBXSoRAIIWMbHusRnXNbcf3XNriwP6vV5xIVWzPxDVWfJkLKHwnQEDowt7oLo+kxrB9XPEdj1ywVTFYDGVU1/oIXtzkVOBxgs+fJyjwLPcwwO2+L+qbcut09iC1Z2sw//E4/B/sZWAlAVELO6K5Mg2zoL8YelCVgfsqMnThDHTqSiESCJCSkaX90JF0erIwWwSIZl7mxipNpG8vo0v7pbyzDSF6tUKZRYD+gU5ory+HfegNlmsIOW/Tmr47qjHnizlQMXms0cwnAiIxO98b9QUJjDsWz95BVSDjHNNUdNlZzZ4rV/vhoa7D9jpLiL4yN3sH/csv8zGhQTdIKuhUJVsElG+ogX7n/Lt5H/AZ2ZhFTQKJXiteOOT8Ms5OQWXUG9YleKB/ZQptZtTgwPWVdCqfycXpakzM3M7tbX2yF+2Zl2bQ1lTA9ogxnOwynKSV8bgNKWQulr3YmUxFtxs5i9Av/4cx5mR39B8t/LL4FL1+xN2UiqTt7otx0kri3YaU4hElk3j3iejbx9J/my9rhzfN52Xqe+j214xToggQ3mWldmdOjYzi7Iw8sYcwnvUDBxE57jybMixo7jWAu6cmIye+W3F7GV314pkX50Z/YSqZ0tL8/eApWY1aIOXaD63wqSR65W3qkG2OqcYJ4zhOZ/MvvPcyQn6rJmmX88RC4RPgtH2Di81X3I0Et5bQpfdNbO4dYXydn9Q2okQ8zIZxWf8EO0bkHSsJ7yyna+erTLo/m+jupgi232ZrnxzzqfQAU5Ts6/D0zopCIqCofi3u5+URCtNJjj7L8cCjuDgfpuoC8W61Qp6QKSwCJlfE7YYTOUPEFrXc//OLgDj79gwvclzkLPonV3TjhlOXLyJA/P9fTl0QCYWkJ0dz9nggR12cOVx1AVH+bVjfNsccqYAIaF6u6PBBk1HItWbKfBxK0I0kvqaZ8jTU0KfzlxOPr82BRM8PMbG7NfcnBBK0oDMyV+1pPzyJlfFuFKYO8UlQUTj6t1lPW7EICB/KQY3fydwWk+v4IYPzNurMrOlDqL5Xsenmx7d4vAuJgDKMIw8TuZ/USSXJSBDIQ+CXFQGi9w857WTKRA8Ftobuw/CLHTUUngwyztugZiVgW5gzujVeEjKjFybP5xJ5wBjZ9Bc8SBTRrHmDfP2isAgQcn+jLtp+epw66UDbzMs49B1JnO0NDhs/ZWl3PbzVNuM+q2OuiYoU1eSaU/nkGFTmVWVX6B6G1Mvk3q5R6KxpjNvNreh8j+n75xLmEwHXL/RgVxs9tj2SornNn9w0O0uPjjki4IbtPUarjOGYnDm7nCdSycuS8Xs/MvFoJBuqLUSt10bSesxn37IePN5gzvTDT2hgFUTcijQmFBev5jI6dF9Lap8l7FvWkyfrxjH5cEWmh9xg7KluX5kDFSkCoufw9HcVxhyTw3yXMxMreWE5fi8fJx4ldlu/7xifRVwMzohkWc8eLLpejeGu1/HVv4xJkXW6yqjgHvTf9BGDLS44aH7gsN1IVkT2Zu/Dw7Tf/FnYXGfoYQ16bUyjx/x9LOvxmA3m0zn8pAFWQXGsSJuAyphjyJnvwnliJbwsx7P340SORm5D567YHKg4EaDEvv7yTL7WmzUnNjC6owoNv5hW5zcHusK4Uzqo2EfTef5BNug8YK2pLb5PVJj3TSIgmlUVV6CpvZyHHaazY60hMkHzsFp5hYYOFwhbmM6s1jpsl13GrUsOhVzkfUvTCHm0RQ/11VVYcnAv07rWQ/TiKtvMDVmWtYS//M2pcz6/CIAP52xoPyEBW383LJslsO93fabeHMbpOyv5MFUV8xdzOOc7iZaVXnFh4SgWfLQlZEXVYkTADRa/taWNxWtWXvRglLyAv1bp0PtPY87bRaNv+YI553yZ1LISry4sZNSCj9j6r2FAvvuVmRFL6a7njdpmd2Z1zL0ZLVUNueaNqPG9jpq+BcJ/SdiSvQOJeOZuRKf5IuYec2Vye7Hnl9dEbf2dwctELA47ygTBZnS1/dA7dRKHtplcdujLyDhbbhwcyV07NawE2whz1qXGyxBm9DLh+dxIvI1l+fDiAYmiejRvUIlby7XROTOUMyfn0FbmEe6jeuCo6MWdtXkuPQvzvvD+xmLyHUd9aRGJzv1o5TuQ6LN2XxagPw65gJtLu9LnmDYe/k7oiy/b84G7243R3d6Gw9fteWbWhlms45yLMU1ED3Ad05P5v23jqUv/MoiAMEae6M6IuNlc9TSmvnQqnkaqbFQPJnRhmzyvN2UUAW28h9B4/wBigyZRJcgCVfOixsUKqi4sWgREjTxB5xFxzL7qiXF9aVI9jVDdqE5wSC92t/9aBEx/uaTo8KELafPN+2JF3QkQkXbCms7GoQw7cQWn9hewUDXnxZxz+E5qSaVXF1g4agEfbY9gHKpXJI4hvXbTXiwCbi7hlXUb7ATrs83V5FJPYN3dkDDjUCJnPy8mXX9WVF34RWQVFgH58a5XwEVS6ePI7LNK+vFOKklBgsAXBH4pEdDSPpyKlSsgLQVZUtVo0nkEDusdMWld0HF34clAbAd4wEwfu+DyyFd/SUoNIzb5rGNYk3JkBFmiNOYNT9K8SxABwLswnAwNWX3nN2RFL/ik5UigpwXNLljTov8OnhTYtpChr3MCZyzest9yONOPp9NI9iNPXrdgqpsPi/oU9F/8zf0xvwi4NpOYsQqMPliO0b4PcW2xls6fRcCSNjw+bIOh1S5upIpNXeqiYbmDQ5sMUZBK4eySkYxZFUKysCrKRoOpd+ogj0afJG57b5KKi1fuFZcdRzNmySkS0rOQqiBHt1nuHF7Wm+df7OfzLgYXLQLW0DnxMDaGVuy6kYqACtTVsGTHoU0Yfpd3jqK8A0H69cX06LWUGzVH43XdFc3LdkViIf8igFlGFmy5+oJPWVJIV1Fk0ApfDti1K3AxeHWLSywZOYZVIckIqypjNLgepw4+YvTJOLb3TuKwjSFWu26QA7UGljsOsclQgazsi8HF79LfWdGNHguu8bZ8R5ZFXc1nW51PBERcY0FVT0x0rPB9lEm5up0Y11vI/qOfCpgDFXnaUOAkIJo1Wp+4ucOS8fMOcivtE5SrieqYNRzYYY5a+QvZF4N/XASItzj/Yo+lCbO9b/OuvHgLUkBNDXM2H9jMqObls08F8k4CxPZyL7m01oxJa8/wSNSALlp1uROnxaGba+mSegKHEebseVwHxWp/8yhTk4U+B7BTjyhWBDhp/k3AH8Ow9Pibeg2EJKe3w/6AJ3Yd3nDCYQTmex5TR7Eafz/KRHOhDwfsOuZ7OySDYOsW9N/xpOCOpExfnBNOYZ1v0+Gbx+8vFqE0F6GIUghZbYHlmgukN25KzXePSJDSxGaHC4t0xTv37whzMsRw9R1+kxXx4pMWjoGeWKjIIHx4ADN9O4LLy1P9ZQo1jDbhs24YTcplEGSpxJg363NMPd+Fs8FkFCsjKtOwYgqpjS1xP7KEPnXyVlJf8X4J+YpNO8QnT2PebiBuj36B9wZ+uHnSb+My9XfmHHxKDaUmVHv3lOcVtLHfuwe7zjUQJhzBdrg13qn1kBMl8UphAju8VzOooaAMIuAGq+QOY6E/lUCBIgoyySRWGspW/00Mze+3towioEPkPDr1cyFLby7R3obFjAt1Ioo7CVglh5eFPlMDBSgqyJCcWImhW/3ZpB+fczG48EmA4pOiww9t+B3mWMV4BxKlEmCpyegwQ05ecUTpggMjzPfwuI4i1f5+RKbmQnwO2NE+xatIHPXjP18MXo/W3wHMGGqJ18u61BSUp5HcS17rHiViqTqJJ4pOVz0i76SlsAgogLfv1IJdrdRx9MM9U5KABIGvEPhFRMDPaDkBaQ/u8lRQHyXlet/5MEo6ybH3SJRuSCsl2TL60hfx9sld4tMq0USlOXV+oqfQMqOS/oLY2Bdk1W9Oi/pVC5BtRsp97r+thXKz2l/7Ti4hnuDlI+4+ekOVxi1pLvu9rlLSeREby4us+jRvUZ+qP8d5dMmwFFunDFLv3+PRm/LUa9YS+WK3ejNIuX+ft7WUaVb7662r9BexxL7Ion7zFtQvc4Uyefkwlqei+ig3z9+vMjg7pRV6u+uz7NZl5ohfrslIJvbe31Rr1oqG1X4QsPQU4mOf80lWCZUGRT/QVOY+VkLAjNQH3HuYhlTtZrRsVrtYk5r3t44T8EadEdo5ZkVvD46m5ab2XAiZTc7VnQxS4mNI+FiT5ioK1CzjzuGHxBji0irTpIUCtfKNv4yUeGISPlKzuQoKZU3sZwDyi6VRqgj4XJ/0FO7HJvCmvBwtWjWicPdMT47lXqI0DVspUYAyBGk8uPsUQX0llOuVdEQq4OXDuzzJrIdSy/pl5vBi8/2H20HwKoHYhykIqjfJHtcFt6o+kBQTR0qFxig3r1PGuSRfgYVveXIvnlRpMdYNSnj4srRKinj37C7xb2rTTiXnNPzbx4WQt0/uEZ8qjVyLVpROJd8avrQ6lOF7RgrxMQl8rNkcFYWaeXNdWXAUveNZzEPS67ekeeEJvLh0iy3S13h/FbSUcVSG2kqCSBAoMwL/QyKgzJhIAkoQ+BcgkMp+k7ZMPvic9zVG4/PAE6Nv9dX/L6jFtxQh4+IftDe+Qs+Z5nStloD/xp38bRZM8B+q3/GC9bfkLAlbEgJlFgESGCUISBCQICBB4JdCQCICfqnmkhT2fwYB0TMCVyzm0OPfaDd6JtN0Gn2HC71fDa0MHgXvZufB6yRm1aW17ngsDNW/esTrV6vVr15eiQj41VtQUn4JAhIEJAgUjYBEBEh6hgQBCQISBCQIFIuARARIOocEAQkCEgT+mwhIRMB/s10ltZIgIEFAgsBPQUAiAn4KjJJEJAhIEJAg8K9DQCIC/nVNIimQBAEJAhIE/j0ISETAv6ctJCWRICBBQILAz0RAIgJ+JpqStCQISBCQIPAfQ0AiAv5jDSqpjgQBCQISBHIR+EVEgIiUE8uY4RGDACmkpKWRqSKLkrYRpmO1aVjIVaAoOYjVzu8xWWBIk9xHfTIfB7PT2ZfIlzVRMzDHcpByCW7VRCQHrcb5vQkLDJvkXsgUkRZxgK2u50mQbko/cxtGqOW6a/kQy/Fde/GPekFWvXYMtZqEfnMZ0q7uZ8+5ZwX9jJdrQI+J49GW/UH3joInBG92xDnwOglvKiCr0h1jm1mM71S7RH/Lgrvu2O+VwnL1uB94CErcewTcdbdnr5Qla8e1LHFAZSaEcPl1J3qr/cgLaYWzKJh/+q292MzcxY2MHiwNXIP+D3rSSQtajp3b56frxX2uAlVkleg5ZhImmgXfefgQuglb1ywmONmhne+xqYIlLgkvAbf2zsSr+nRWjlD8PnLKTCDk8ms69VYr5DrxNcErp7H31qdC6ZajydBlrDRu+j9w4fj7IJXEykGgLCIg88l59m7exdHQOFKFNWnZezyzZpvQrmZ+nvtGXi3UAO/vBbBjtz9/vfoN1aGTmTpIKcftpiiNiANbcT2fgHTTfpjbjOAzNYvSIjiw1ZXzCdI07WeOzQi13AcdcxMXJRO02pn3Jgsw/DxZ/HDDC3gSvBlH50CuJ7yhgqwK3Y1tmDW+E7VLpP2yc2qpRRTcxd1+L1KWqxkndi1c3K9Y3ig1h5IDFMj/E7f22jBz1w0yeiwlcI1+wTb4gax+Pk9D8XPkP8jTohROLJuBR4wApKSQlpbJnm+0jUwZq91Q4h3tB/qIJGrJCPwyIuDRht6ourRgnYMONaREpKfe4/QeZy7KL+eM3yRUcoWAMDGYJaNGs/rdFMKvLUa9PIiSDmOqZUlkV1ustIWc3+bKK6uTnLBpXcTgEpIYvIRRo1fzbko41xarZ4cR/LUO3f4u1LecjNaHQDbuL8ecC0exUHyOx8iuOLwwwG5cO0QRrmw62YR1V/fT4/JsrF3EwiXnJ0iM5HyCJjui/TBt9CMiIJPwhVoMOaPNqpUT6Fg3g7jjjszY8IEZF08yVbl40hc+DGDDESmM7Aah+EOvngp5GLCBI1JGzBxU0sL1Na4GCvgMvs9Jizo/cTzmz78BQRYtmPxxCd5zdFBWaUKBtcc355rzCI3yDkXWzNOllpR4ofGR56FurPMUYnvhPPZquR1O9Iw9w/rgPzCAI5bKJZB1SXhlcMqqFXPr+xGxtN03l1Yc4bWrAQo+g7l/stBz9KIXbO/XjM0NHVnQvy7iquT8pKnZRo9+arW+45Ge7yqiJNIvikBpIkAQs5Phest4PWw+s0d3Ri7jLkdX2LP942ROBc9BI/sZkW/k1WYFyUn4YA/DezkiMLFjqOxd3NYGobLrOrsH/cZf63Tp71Ify8lafAjcyP5yc7hw1IJmWX+xTrc/LvUtmaz1gcCN+yk35wJHLZrlCF9hIsFLRjF69TumhF9jsXiy+Am/zPCFaA05g/aqlUzoWJeMuOM4ztjAhxkXOTlVuQTRXVZOLUMhhQ8J2HAEKSM7BpVA9MXyRhmyKDFI/vwbnMGixWQ+LvFmjo4yKk3Er0r/jN8/wdNQ/Bz5T/L0Izb0VsWlxTocdGogJUon9d5p9jhfRH75GfwmqUiEwM/oMpI0vkLglxIBagFGxARP4/P6WZTkyzhNGwROd/AZVZv0S0vRM3FBWrUud5IHEnxVLAJEPNmqi5p3P8JCZiNeH2dctaejyRs23NlO3wLvXKVzaakeJi7SqNa9Q/LAYK5mi4AMzk9Tw0p6Nzc39aQSbzk2QZXFjf2InBHH2I7udAkJZKq8NAjv4ditC2FTnnBkbLU8wF+f549eZjy0O4vv7wo/tvsqjMephwYXzR8TMLFmTh6iJDzNh/Bnn2PsGSuHtDCFcJ99HA5LQlpeC2NTQ9rWkkaUeBmfECl6j+xCVqgv16t2oHrYAfxjPiHfayzmBipklzrjEWc9PDl9O42KzXpiPN6A1gV2uUUkXvYhRKo3o7TqkXi5qLRaIojw5g8zc8LarWTJ9IkMU8si2m8fPpeekNVIC2OzvHL5Xq9Kh+phHPCP4ZN8L8aaG6CSUxgenfXA8/Rt0io2o6fxeAxa/5abfw+6C8+wcrYdZ+RnMcvMGNNe5QkpseylMUExL1EKH7KulxoH9SO4PKcl5USviPbbicvJB5Rv1ZexuXUpubxivOQQv1j6JMQdl8AYhMr6KIeZsb5BrgjITrcwRhSDsQpVXkXg/YcZ5mHtWLlkOnbD2uZVMFsEKOGpF0XIrOY/1u9Kg03y/T+JQIkiQJTM/hFqLKrrSsTOAeSyEaQdwbzPBho7B7NYK+vbeXW5Rj4sM7k0oy0Wwu1c39SLqgiJ93Rg08dxbBmXxjQ1K6R332RTz0rw9hgTVBfT2C+cBW/FL79Ks/vmJnI+TUB1cWP8wpejIbjEUj0TXKRVqXsnmYHBV3+SCBAS79QDjYvmPA6YmIuHiCRPc4b82Ydje8YiJy0kJdyHfYfDSJKWR8vYFMO2YjGej1O7ZHHZ9zpVO1Qn7IA/MZ/k6TXWHINsQiyKDwsdQYoSuewTglTvkXTJCqUobm0p+Jo3RK+i8dvnw6UnWTTSMsbMsC21pMXlKn6uyHh0Fg/P09xOq0iznsaMN2hNjc/599BGeMaR2XZnkJ81CzNjU3qVD/k6/HeNnH+Cp2vkmyO1kJP+Vp7OmWPLiveXaovEIkCNAKMYgqc1yhVJIpJ8x6FpI8Dpjg+jan8XSJJIEgRKROCXFgGQzglzJSxEO3i2bxDpUQEEoo1+oj0qCxoRkC0CBEQt0mTg48XcdzXIPj4WJW5FV9kX/ehzzGyaf8cpnaiAQNDWJ9FehQWNAnJEgOgR63t34JJlAkdMxCQsInGbHq2DxvAywLQAwKLUI0xoP5vqbrfZ2vuzwvjAFQctRt6ZyiU/8x/cgRdn94GzNu0YfroNtvZWGA7oibpcvvcoRckEWPfA9LIqpiYaCK664fF4EAfOraPHLVvUrMqx96YjolltMD5WHbUBQ9CTi8Nr8znU993CZUgF/pzWAfMYfawHyZEY6IxX5YWEHzVDrHNyfpl5T9yv1+SCbVFp3WSVjDO/T1nGPcXxTJnjgOafxpicbMbYMRpIR3rjHtcPz/OOdI20pY3xMaqrDWCInhxxXps5p76PWy5DqPDnNDqYx6BvPQi5xECcvSqzMNyXFmvbYlVuJ36dgvhj8RYiZYdjNN6CAbcssC6x7KWxQtGTiyg1AMtOY3nuEEOgZRUuOugUWZeOYSWVdy9312uR7GeBlnU02lbDkY/zw/XEXWRtLhK5tCkhRaa7FKn5RbfX3s6hrPx9CsvuKTJ+yhx2z9KViIDSmljyvcwIlCgC3h9itMIManjFsUO3uJfDf5BXxZsevfpwd9IBesV6cTG5Oh1GTMWyTyOkH62nd4dLWCYcIYeaE9mm15qgMfFseTWcDpcsSThikr2xIUrchl7rIMY8CMC0chQ5VJ+IvcoCGgX8LBEAH87a0G74adrY2mNlOICe6nL5XgsWkRxgTQ/Ty6iamqAhuIqbx2MGHTjHur5V8zjVUYRtG2OOVVdjwBA95OK82HxOnX23XOgbURS/HMUsj5wh8wK2alaU23sTR9GsIrn15ioZnPPzhqUMDjomnGw2ljEa0kR6uxPXz5Pzjl2JLJLfb+HSN4JpHcyJ0bdmkFwigc5eVF4YztFxD5kuzn+nD52C5rJ4SySyw40YbzGAWxbWX4c3k/+O04F/gqePMu6hWDyK58i1KB//Vp4ufi77Cu8CPF2UCADST2CuZIFox332DSr45nSZB7AkoASBEhD4xUWAgIj5GvSMsuVdYN5iPOOkBcpfRAC8PjwWldnl2HJhH4aNBNzbNhStGSnYXL/Kos9mHQVAyuCkhXKeCBBEslDTgGfL4tg7MGcgvt8/jEa7u/MqZEZezHdRbBllwJqKSwnxncBnfSFK2MmgTnvofDqURW1/zpEzH2LwXT4XJ/fTRCVlUV+tF0PN57LIWps6jzeg0zGQ4ddPYyMuhOAuq7prc3bcTY63WZtPBKhi+HwpsQdHU4t0Ak2VmNfgKDeXybJBRwP/vifwnaVJnbQQ3ANF6EzsjfwXzVRYBBST1ooWuAxugq/BA44PPsJgNS90w89gJz6iFj5kfZ/OXDSLwUdxCaqGz1kae5DRtSA90BSleQ04GrEM2S06aPj35YTvLDTrpBHiHohIx4Rya9thVU68qO7IYRNFNra7zPmZ5dlcatlL44ScyUVpSTJamk0QL22yPr3lyV+3eK0+l0OHZ9Pp3e5i6nKHjakjSi7vWnk29e3AcaMogibLIy18xGbddrh0O0/E5PBi0o1mekT3ottrRUdeuwymia8BD4o0B1Jg+vU6yFbLdwhfvgWTjpxmXvuf1B9Lg1Ty/ZdFoCQRIHq+hb7KHvQJC2V+69LsC7+TVzMvM1N9EAeELekz9nd6VIxg36ZztN52hd1Nt6Fp8IxlcXvJoeb37B/WiN3dr7Px1UgMni0jbu/AnEX4+/0Ma7Sb7lHnmKGYOxYyTmKh/HNFgHiTJsZ3OXOd3DkdlURWfTV6DTVn7iJrtOs8ZoNORwKHX+e0jfg+joC7q7qjfXYcaWfMC4oAVUOeL43lYA4hYqo0jwZHw7G82K8IfplI7zxy/koEFM2tK2jh8Zk3zPi0ezBqXrqEn7HL3qgSPlxPn84XMYvxQXFJ0fweaXkRHQ1/+p7wZZZmHdJC3AkU6TBR+yEzckXI+o4BmChupN3l88wsv7no8L3lv+OU8p/g6YloP5yRM0dG2hKh/608XdJclh/vwmabxYgAQQTzNXoSZfuUQNMv52y/LJdICv7vQ+AXFwFiM53WDE9xJM17xBd0C4sABPfZbz6Iaf4ZNGksQzmldvwW+pSBF0OYrVTUxFV4srrFki79eLDgAW5DckTAW9fBNN7fn9fBU7L/Fz47wbxRFvjUtueQpw0aXyyBBEQv6YJOxGSij5rS4OcYQ+brSekkRV/ktL8HGzcEUGPeFY6rbkR1Zk28bqymi4w4aAbnpqpiKbWb2yOO5hMBaljLuBC5RguZ3J39KRXduOWkyTM/W4Za7uSmUAFNnUGMnvIHVr0a5bNLLCwCiktL5YsIONZyGap9nXleufKXdAQfP6I0O5RwPXfUrGVwiVyDlox4DrNFbUpF3CKc0Ezxw3aoJTtvClHQ1GHQ6Cn8YaXF/ZlqX4uAWU1JKrXsIIjcFRLxcAAAIABJREFUy+xd4XzIAqkqnbB0MiNvPZwzubTc04odqwZT6909Djuu4nKbDZxyGZM9QWZesCu2LpHWCSWXd9VHJrWypZpnFGvFlSWTK7M0sKnswZW+rsWke4Etb38vpr26lCIClHDrfp5j1k3ydtuky1OlZi2qlrZu+/dxlqRE/8cIlHgS8MqNIQqraXkqCqccsinh9+28mp2YWASo9SVkTBhXF6lRHiEP1vVG44wJKWuS6NLvAQseuJFDzW9xHdyY/f3/YsPfw+j3YAEP3IbkiIC3rgxuvJ/+MaeZ8pmI/xERkAdBelI0F0/747FxAwE15nHluCobVWdS0+sGq3Pxyjg3FVVLKeLj1hUUAWrWyLhEsiaHELFVm0JFtwgc5Y8XwS+9aJRfzxc6CSiOW1U8P4uA37ltp0pf5+dUrvw5IQEfPyoxOzQUPff2RXOPozx+tkOx3HkToYImOoNGM+UPK3rJXvlyEpFfBMxqmlR0+HyFf39pCw77PztlyNedpCrSfuIarDQ/97N/gqd7IXsl97Q8bAD71b+Vp0uey/LwLqMIyDjPtNbDSXF8iveIn+lY4/+YRCTZ/WsR+LVFgPA2y7t25YxxJCEzmxcvAjLekpopjfTfD3ia1YgWUq700wpnarwXI6oW1TaFJivS2De4OV4D7nJqshzSCLm9rCt68fN45jaEzHh3JurbE9t/G75rh9M0/1woEAuI3ty0uceR8T/nYqwo0QOzYZfRP7GDEV/sBIXcWd6VzlcncX92NN1NBWy/vZU+2Sf06QSYKmFf5yBRg70LiIDJFd244dTliwgQ//+XUxcQCRGmJxN99jiBR11wPlyVBVFBTFb4rGK+FgFFp5VPBKg50X54Eivj3RhSiM+yF/2TK+J2wylbuBT8X4RQmE5y9FmOBx7FxfkwVReEMffeIKwLnwSI7d5LLTsIHwTjdjqODLEIqNgCvd/7kncX8etjZtHzQ0zsbs39CYEELeiMzFX7YusiNhcrsbzio36138ncFsP27EspGZy3UWdmTR9C9b2KSTcH7+Laq+STAMmdgH8tA/8CBStRBAjvslK7M6dGRnF2Ru6F2+xdkXjWDxxE5LjzeJiI78DkbEYUOGEthVe/QJNtjqnGCeM4TmfzL7z3MkJ+qyZpAXUZ3NyLAXdPMVlOfCfrNsu66hE/L44NqcY09xrA3VOTyfm0jK568cyLy8c/P1sEiBLxMBvGZf0T7MgjZ4R3ltO181Um3Z9NdHdTBNtvszWHnEkPMEXJvg5P76woJAImU9HtRo64yl7Uf/6/fBH8Ij5VVMgT+YVFQDHcml8ExNm3Z3jSSuLdhhTyMFYy94iEQtKTozl7PJCjLs4crrqAKP82rG+bY45UQAQ0L0eR4YMm83lqyXwcStCNpIJe9cRASZWnoYY+nb+cePwTPB2Ff5v1tBWfBIQP5aDGt/J04bmr4P/fKgKEt5fTtesZjCPPMrO5ZMfmF6DLX66Iv6wIEL1/yGknUyZ6KLA1dB+G9fO22AufBGSct0HNSsC2MGd0a7wkZEYvTJ7PJfKAMbLpL3iQKKJZ8wb5Gq/wZCXk/kZdtP30OHXSgbaZl3HoO5I42xscNn7K0u56eKttxn1Wx1zXZ1JUk2tOoxrlECU606+VLwOjz2L3ZQH9g/1EcJOlXftwTNsDfyd9GolFx4e7bDfWZXubw1y3f4ZZm1mw7hwuxk0QPXBlTM/5/LbtLjtrzi9dBKwsz8LOI4ibfRVP4/pIp3pipLoR9eBQFrb5vEtUVhHQBvchjdk/IJagsdexUjXnxZxz+E5qSaVXF1g4agEfbf1ZUXVhMSJgJeWXd2ZE3GyuehpTXzoVTyNVNqqfZHXqKKYUFgHTX7Kk1LKXhn9RtqYi0k5Y09k4lGEnruDU/gIWRdblCMaheqWUty2BZm2wE6znwj5D5FJPYN3dkDDjUCJnPy8m3UMMDupWrAh45z6ExvsHEBs0iXoFvDJKLgaX1tqS7yUjULJ3IBHP3I3oNF/E3GOuTG4v9vzymqitvzN4mYjFYUcx+8J738Cr4+rz4cUDEkX1aN6gEreWa6NzZihnTs6hrcwj3Ef1wFHRizur5dioq42f3ilOOrQl87IDfUfGYXvjIGPebUZX2w+9UydxaJvJZYe+jIyz5cbBcXyZLn62CEDAzaVd6XNMGw9/J/RzyJm7243R3d6Gw9fteWbWhlms45yLMU1ED3Ad05P5v23jqUv/MoiAMEae6F4EvwQTurBN3kltGUVAG+883qgSZIGq+QvmnPNlUstKvLqwkFELPmLrv4KqC4vegIgaeYLOI+KYfdUT4/rSpHoaobpRneCQXuxu/7UImP5ySdHhQxfyZWop84D8J3g6mJBeu2mffSdgCa+sv5WnS5rLnMiPd0GeLmwOJOL9w9M4mU7EQ2ErofsM8/psmfGRBJQgUDoCv5QIaGkfTsXKFZCWgiypajTpPAKH9Y6YtC54YeYrcyDhQw6Y6WMXXB756i9JqWHEJp91DGtSjowgS5TGvOFJmncJIgB4F4aToSGr7/yGrOgFn7QcCfS0oNkFa1r038ETYX6wZejrnMAZ6/pkXpyO2pi3bIjbg/5PvNeTftuFqb/P4eDTGig1qca7p8+poG3P3j12dK4hJOGILcOtvUmtJ4co6RUKE3bgvXoQdS/lvxhc3M5yJx55WaA/NRCBogIyyYlUGroV/01DaVjsxeDi0urAtXmd6OeShd7c/Wxqtp8R5nt4XEeRan8/IlNzIT4H7FCPKP4koNNzLyz0pxIoUERBJpnESkPZ6r+G2qvFF4ML3QmYpciTUste2sAoxuuEKJUAS01Ghxly8oojShcciqxL+5TSytsN0fMAZgy1xOtlXWoKytNI7iWvdY8SsVSdxBNFpTuZD3OLPwnIvDaPTv1cyNKbS7Tv1LwKZnsHUsDmkgxVZPIchIoDyOhuIe7Q+DyPLqXBIvn+P4lAaS5CEaUQstoCyzUXSG/clJrvHpEgpYnNDhcW6ebs3Bd9ElA8r6rIZBBkqcSYN+tzTD3fhbPBZBQrIyrTsGIKqY0tcT+yhD51pHkX5oSh4Wru/CaL6MUntBwD8bRQQYZ3hDkZYrj6Dr/JinjxSQvHQE8sVPId1f50ESDe2r+Ny9TfmXPwKTWUmlDt3VOeV9DGfu8e7DrXQJhwBNvh1nin1kNOlMQrhQns8F7NoIaCMoiAG6ySO1wEH25iaB45f3UnoLhT1g6R+XjD25ATDiMw3/OYOorV+PtRJpoLfThgp05EcaeQq+TwstBnaqAARQUZkhMrMXSrP5v043MuBhc+CVB8UnT4oQ1/2sVgfoinN6Ef//li8Hq0/v5Wni55LiuAdwGeFouAltiHV6RyBWmkyEKqWhM6j3BgvaMJhZY4/5M8JKn0P4PALyICfkblBaQ9uMtTQX2UlOsVOu4sa/rpJMfeI1G6Ia2UZLMvjP7//Ql4lRDLwxQB1Zso01y2kMr4kERMXAoVGivTvM63l1b49gn34lORlmtBqwZF2k2Vrfqidzy7G8+b2sqoNKgCGSnExyTwsWZzVBRqls3/sfAtT+7FkyotR4tWDUp46C2nSD+t7KXVsLi6lKW8YlxiHpJevyXN6xSyp/5mjES8e3aX+De1aaeS/1SrtApIvksQKBmBUkXA5+jpKdyPTeBNefEYbUT+e+gl51BWXhXw8uFdnmTWQ6ll/YIcnp5M7L1EpBu2Qkm2INelJ8dyL1Gahq2UKPTpH216wasEYh+mIKjeBOXmsvk8BImz/UBSTBwpFRqj3LzOt88lZeGXMtXua97ISIknJuEjNZuroFCzLI4DhLx9co/4VGnkWrSi9KniW8OXqSIlB5Lw9E8AUZLEfxGB/yER8F9sPkmdJAhIEJAg8M8iUGYR8M8WQ5K6BAEJAhIEJAj8ZAQkIuAnAypJToKABAEJAv8lBCQi4L/UmpK6SBCQICBBIA8BiQiQ9AYJAhIEJAhIECgWAYkIkHQOCQISBCQI/DcRkIiA/2a7SmolQUCCgASBn4KARAT8FBgliUgQkCAgQeBfh4BEBPzrmkRSIAkCEgQkCPx7EJCIgH9PW0hKIkFAgoAEgZ+JgEQE/Ew0JWlJEJAgIEHgP4aARAT8xxpUUh0JAhIEJAjkIvCLiAARKSeWMcMjBgFSSElLI1NFFiVtI0zHatOwkBczUXIQq53fY7LAkCa5j+xlPg5mp7MvkS9romZgjuUg5RLcTIpIDlqN83sTFhg2IScJEWkRB9jqep4E6ab0M7dhhNpvOTB+iOX4rr34R70gq147hlpNQr95jrvOb8v3G/ql4AnBmx1xDrxOwpsKyKp0x9hmFuM71S7R37Lgrjv2e6WwXD2Olj/0AKGAu+727JWyZO24liUWPDMhhMuvO9Fb7Wc+e14w//Rbe7GZuYsbGT1YGrgG/dym+QZECwRNC1qOndvnp+vFfa4CVWSV6DlmEiaasgUw/hC6CVvXLCY42aFdo7gcS8JLwK29M/GqPp2VIxS/r8iZCYRcfk2n3mqF3N9+IGTNJHbc+FQw3fJKGK9eUtC3+PflLIn1H0egRBEgSuHEshl4xAhASgppaZnscaJtZMpY7YZf3P+K0iI4sNWV8wnSNO1njs0ItdyHFTN4/Ocedh6KJKVqSwaaWTNUpdrXiAqfcXbPfq6liXK/laNBj4lM0JZF+Owse/ZfI+9TA3pMHI+2rHQJ/PuB2OO72OsfxYuserQbasUk/eaF3Hh+Z8OmBbHczo3buUNOSkqaCuL5qucYJploIpv/Mb/SshDcYu9ML6pPX8aIxrG42+9FynI144oj7+zwnlSzXYFx3hPopeWS911wt/Q8yp6aJKQEAQkC/3IEfhkR8GhDb1RdWrDOQYcaUiLSU+9xeo8zF+WXc8ZvEiq5QkCYGMySUaNZ/W4K4dcWo14eREmHMdWyJLKrLVbaQs5vc+WV1UlO2LQuwke9kMTgJYwavZp3U8K5tlg9O4zgr3Xo9nehvuVktD4EsnF/OeZcOIqF4nM8RnbF4YUBduPaIYpwZdPJJqy7egBjab9vyPdbekom4Qu1GHJGm1UrJ9CxbgZxxx2ZseEDMy6eZKpy8at74cMANhyRwshuEIo/JAKEPAzYwBEpI2YOKmnh+hpXAwV8Bt/npEWdb6lkKWHz59+AIIsWTP64BO85OiirNKHmt0y0X+WU81iY8g5F1szTpZb4jS3RR56HurHOU4jthfPYq+V2ONEz9gzrg//AAI5YKpfw5kFJeGVwyqoVc+v7EbG03Xdh9NrVAAWfwdw/aUFBlF/jMrghK6stY7FBgzzxIl2Xtvq6tP5BsfRdhZVE+qUQKFkEiB85UsWlxTocdGogJUon9d5p9jhfRH75GfwmqVBe8BfrdPvjUt+SyVofCNy4n3JzLnDUQpHUI6Z0nnafgTPHo5IawAY3cLjoh3nTQuT0ej/DFe153Llt7sup5VEau4XNYxR4vX84ivaP6dy2fk7/Lq/E2C0bGFXxaDH824pEj5F0dXiBgd042okicN10kibrruI9uuEPt43o2Rb6Ku9Acc08dHPIg4/PQ3Fb54nQ9gLn7dXK9jaKuCQZp7BqNZf6ftdYqvaEgA1HkDKyY1Bx5J0dfjZ1fCNY2aksPv4LVVf4sPQ8fhghSQISBCQI/FsQ+KVEgFqAETHB02iUu8ATJfkyTtMGgdMdfEbVJv3SUvRMXJBWrcud5IEEXxWLABFPtuqi5t2PsJDZiNfHGVft6Wjyhg13ttO3wLsy6VxaqoeJizSqde+QPDCYq9kiIIPz09Swkt7NzU09qcRbjk1QZXFjPyJnxDG2oztdQgKZKi8Nwns4dutC2JTHbHo1rIz5fmN3EMbj1EODi+aPCZhYMyeyKAlP8yH82ecYe8bKIS1MIdxnH4fDkpCW18LY1JC2taQRJV7GJ0SK3iO7kBXqy/WqHagedgD/mE/I9xqLuYEK2ftwGY846+HJ6dtpVGzWE+PxBrQusMstIvGyDyFSvRmlVY/Ey0Wl1RJBhDd/mJkT1m4lS6ZPZJhaFtF++/C59ISsRloYm+WVy/d6VTpUD+OAfwyf5Hsx1tyAnE3BDB6d9cDz9G3SKjajp/F4DFr/lpt/D7oLz7Byth1n5Gcxy8wY017lCSmx7KXhXcyLwcKHrOulxkH9CC7PaUk50Sui/XbicvIB5Vv1ZWxuXUourxgvOfEZEU9C3HEJjEGorI9ymBnrG+SKgOx0C2NEMRirUOVVBN5/mGEe1o6VS6ZjN6xtvgqKRUBjtmle5eoC1bIvPkqDSPL9fwaB0kWAGgFGMQRPa5QrMkUk+Y5D00aA0x0fhkVPQ81Kmt03N9GzErw9NgHVxY3xC5/Pe0djXOuvZ7dFc8qJHrG+dzsumD3l6PiCpwGZV+3RmPiJ7TfX063Au3qZXLXXYOKn7dxc3+3/sXfmcTVn/x9/FmNnGBMZWkahpCxR1NiLkb2YUtnaSFS2CiNjGbLv24iU0mLJVNJgqCwhJGuULRRSNGhz7+33uBWSriUz8+M7n/tf3fN5n/d5vs/nc8/rc97nHF5/9a7n/q88sm2PX8cYIsYrIY+Yq14/0PGUE493W39yXItEgMZO+l84zETVl28jxNxc2g3tHSacOTaNFpWec/3gdoIOXOLBi9qoGg5l9GAd6kmLF9whxs+HiCQxzU2ac8p2GY2kIkAng2PBMch1/wkDxUIy4oPZsusU9+WVMDC3wax1PeTLigAZvwPSRhakRuO7dS9XCpQx/kmP/Esv0Buqxs0dL+uQR/LkPKFbgjl6p5DGBubYmrUu9lH4CAQEAv8TBL5oEQB5RNqpYy/ZwL0t/cg7F04Ehpiku6M5szHhRSJAxLlZevS9/QvXtw4omu6VpK/BuHkIJucPM/mNN055nAuPAEMT0t01mdk4vFgEFP04teOoQyq7raQ/ThLS1/aiZZQlj8Nt3ugIkszdjGrrRh3fROyiO39gvR/bl3I45NwG0/2tcHEfg1mfrugoljotWPKQcMcu2BzTwsZKF9EJX7bd7sf2w0vpcsEF7TGV2JzohWRqK8x/r4N2n4H0UkwmcNVhdLZcwGfgV/w5oR12SSY49lMkPWIdgdU9id9ji1TnFH8KXh9xv0yPWJfybCWyoMo6RjrN5arqCJymeaD3pzlW+5pibamLfEIQfsm9CYj2olOCC63Mf6eOdh8G9lIkOXAVh3W2cMFnIF/9OYF2dkmYOPZDMT2CdYHV8YwPodmS1oyptJHQDlFM+WU1CQqmDBlhT58L9ji+0/f38S5fBEgyw3HoYE2aRxIRDjU44tGz3La0P/UufzdzZZkBD0PtMXA8j+EYU5SSQ9kaeQUF5yMkzPmemHLtzkHu5/LjtVk/jvkjnZh7VZURTtPYNNVYEAHvC7Hw/QcT+HgRAORFYqduj2RDMp7X+tDuqAOpu62KXjBI0tfSq2UUljfCsalX8jTJvsOlg6uYMPUcP0VG4azx5kxAhndfNPzUmdHlBZce1EBrkCNj+6pRgwy8+2rgpz6DLi8u8aCGFoMcx9JXrcqHP/clmewe1Ra3Or6krOn+wVxkFSxXBEgyCXfogHWaB0kRtuR6D6TzQjEWY/qglJtAwOq9qK66xA6LQkLtDXA8b8gYUyWSQ7cSeUUB5yPxzGl5HBftMVTanIDHYxe62BxDy8YKXdEJfLfdpt/2wyztfOr1TIBulszfgR4Fu7A1GM+lLg6YKt0kdFsE1ypZE5owhND20joSWaYdh0dPK/Y1tcZSV56EID+SewcQ7dW1JJXrk1EJBgQCAoH/ZwJfuAgQceZnXbqec+FZxOvBeP4+e5q/EgGQvcsaTbdKrI7dglljEVfXDsJgUgbOp08w62VaxxuByGefffPXIkCUgKfeAO7NTWZz3+LB9nP/wTTe1JknMZNeX/nsHKstBrC46hxiQkbxzZ6PrfcjekNOEiHzprPIbz/n7hfSULsbg+ymM8vRkPq3l9OzfQSmp/fjLBU5oiss6GzIoeGJ7G21pJQI0MIsbQ7XdgyjHnlE2Kgzo9EeEucqsLynLmFGkYRM1aN+Vgx+ERJ6ju6O0qvf5rIiQIatX5vh01+ZkAE32Nt/N/21AzGOP4CrdDpbfJNlPfQ5YptEsOpstMzSmHNtB8PqQV6EDeozGrHnzFwUVvdEN8yIyJCp6NXPIsYvAklPKyotacOYStJBdXt2Wamyos0xoidXZtV7fX8f52IRoD77IQZ6ykgniwpfPOXOxQtk60xn5y43OjzbJKMtl1mROfTd/i5RYqVRO/YOOUfUOCXkxbdYZdwGnx+iOTMuXobd80w807n8eP3anmyf/iiHDOBGuelAiow9Wo8GtV4GrzIaE8LY5/YRaQnvQyZ8/z9LoEIiQHSGn3W7cs7lFnNv9WLAvbkkb+5bnHP/3J/BjTfR+dxhJhW9KX/CzvE/Mm/vdbI1p7Bt21R+qF/6dXM+0c4t6RP6PWMnW9Di2TG8Vx1AZfExdlncxLllH0K/H8tkixY8O+bNqgMqLD4WwqDTIz/guf+Mc6stGLC4KnNiQhhVNg2pAlEtEgHqs3looIdy8cODp3cuciFbh+k7d+GmX41rezdw6htrrDtJZ3Kfsdu6OXNUwzlrfxSjdnsZci6KcUryiG+twriNDz9ElxIBv+1BaZYBEaan2e/8PZUQcWVBZwwPDScrQu2VCJj77WoZvwNn2Zg7kk6xo0gMHY2ivIT7W83QnqfEjlciIAG3K2ZoBxoTf8C1KHVUfHMZPfSPYJsUyohvKgBGuEQgIBD47Ah84SJAmqbTEtMML7KChr6CW1YEILqOv10/JoTlo9ykCpXU21A77i59j8Tgpl5eYnxZEXCB2R17c2PmDXwHFouAp1v708T/R7IPOhX9Lb4XyQwLe4K/cWdngDO60ldeH11vRfpHHvfPH2F/2DZWLA/n6xnH2au1Aq3JdQk8u5CORfPj+Rwer4WD3CYuDd1TSgRo41jFh4TFBlQpebPvVNWXC4v0uBfqwiCHjSSKVdDr2Y9hTlMY061xqXSSsiJAli3NVyLg9xZz0TJaR1r16q/siHJzUXeLI76XH9qOVfBJWIxBFSiIdUHbqSq+ZxahlxGKyyAHNiaKUdHrSb9hTkwZY8D1ydpvi4Cp33P/vb6DKGEzbr/Fk1MIcjU64LDIlravUmiLRUALbw02LOhPvWdX2eW1gGOtlvOHj2XRD2JBrKvMtiQ4pr7b3wW5jNVwoVbAOZZIG0sBx6fq4lx9G8eNtsqwG8vqpyNlxKvje0RAE1br/ME+12Yl6RryfFWzLnVrfNKikIp0VuGaL5BAhURAfjQTWpqS4XWLGZd70PvGTG74DiwWAU+30r+JPz8m7cepUanBviiVwOGdcau2mjs+A94glZN2kZuipmgpSzcXkJC6xhid7cY8Oe5M2sWbiJpqUfxVKmuMddhufIrjUyq9+7kvvkfkDAvsg7/BfWcAzkUP7U//FImAFt5obFhA/3rPuLrLiwXHWrH8Dx8sS3L5JZnx+C5dQ+iJy1y7dpsHT57SxDmW0903o+FSi4BzS4qegxQcZ6quM9W3nXg9E7B+Mc9tPagbeJaFxQ948g+PR8tBjpSL/V6JgFlZTmiU+zuwlpW59sxo9Dvxc9uWrHmbg4HZIxadfjkTEM+gnW0xWpdG9eovH4wicnPVcYs7wzzdCqw3+HS0ggWBgEDgbybwZYsA8SXmderEAfMEYiaryRYB+U/JLJBH/tEN7hY2ppncVnobxDM+JZChNcsjWkYEkMWW/moE9rnCH+MUi3JIL83tRK+UGdzzHUhBih+jTdy59uNaQpaY8v3LxNSPrvfDoitJ34bt4GOYRG5g6Ks3MmIuz+uE/omxXHc7T2cbEesvraFH0ZqHPMJt1HGvv4Nz/YPeEAHjqvpydlHHVyJA+vfFRR1BIkac95Dzh/YSsceHdbtqMlP6dkrl5Y/22yKgfFulRID2Itqa3md+ii8Dy2wUVDToH1cV37OLioTLm39LEIvzeHj+EHsj9uCzbhc1Z55i+tV+OJadCZgqzS1+n+8gvnEQ3/3J5EtFQNVm9BppxOvNNN5OB5Kk7WR0Z0euj4ogaqY+VU64y2yLdJDyTn+9JLhoj6RgbRLrixalSN906jC5bjBxJoEy7BbzlhWvd88ECGsCPuzOEkqVR6AiIkB8aR6dOh3APOEQo2MGoRbYhyt/jENRumzq0lw69UphRvIq1KPDuatuQe/mxYPKp1sH0HijAX/FeZRy5Skpx0/xrGl32kgNSDdk22mJ6jw1Hh4ZyfFTz2javU2Rbchhp6Uq89T+4NzP6rKf+1+l4DfaBPdrP7I2ZAmmrx7an94H3koHkqSxc3RnHK+PIiJqJvo17rF5YFvmyY1nnlNv2rdpztVp2vysGMrpH/3RHlnA2qSS9Wr50TjrTKZu8MnXImDDGiRjxyBaf4k1xQ948sJtUHevz90Eo1ci4JfcKWiX+zuwnY0ie0YXrOfS2h5FM50FRyfRWlr2zGsR8FO4Pqb355PiO7DMjmOfzkiwIBAQCHweBL5YESB5fpP9i2wYvU2FNXFbMGv4+o1S2ZmA/GhntMeIWHtqHcZfPyZmUjes0qaTsN0chbwH3EiX0FStUamIlBUBYq6vMMYwtBd/7POgdcExPIx+ItnlLLvM7zKncy+CtFfhN7V9Sa6kHLUU1fg2YaLsej9lcZUokTmdevC74TbCFpnQWCo6cq6w3tyY9a12cdr9HratpsLSw/iYKyO5sRXLrj9Te+0VNtb9+f0iYH5lPPWHkux2ggDzhshnBjBEawU6B+PwbPXyDdCHioBW+A1sgn+fa0RZn2aMlh0Pph0mZGwLqj2JxdNiJrkuYfxa01OGCJhP5Xn6DE1240SAOQ3lMwkYosUKnX0szLTAqawImPiY2e/1/X03X3lrAiRkRTqibx7H4MjjLGobi325bdmNeVyv9/jbmghAKWWaAAAgAElEQVTbVriKlhG7xQzFzEgcO5txyjyOBLc0GXZ30j/qB5ki4JnfQJr49+Fa1FgavNG3hIXB74u28P27CXycCJDw/OZ+FtmMZpvKGuK2mPHtzRUYG4bS6499eLQu4JiHET8lu3B2Rz+iLTVxr7KWE1vNUCy4ysafurNIaRvX1/Yk58EN0iUNUGtUQJC5JjNq/kac90AaFFzlN4ueLG7iS/KcDMw1Z1Dztzi8Bzag4OpvWPRcTBPfRJZW8pDx/B1M6rzO9ArSZpXfVNqX7JAlV0uR5o1l7vH7wd2kvDUBkqxIHPXNiRscyfF5cnhqD+a2ZxK7rOojuhPC6M7DiR8aTZJnJratXBEti2WLmSKZkY50NjuFeVzpNQEx/LCxHVNZymEfc5QlN9hq2ZWfa6/l7oaqr9cENAtjuIzfgbW1Z9B2VCouYb44NE1ly0gTxicOZv+512sC5vzlhJbdA6YdDmFsi2o8ifXEYmYuLmGL6fPpmD6Yp1BQICAQ+OcIfFEioIV7PFWrf4W8HBTK1UJZfygey7ywallqUaz0vWqZNQHS3PPttia4HqyMUp3HZHw9hJXBSxmsXIn8KAfULf/iTlbQO0SANG3zFIvMzFh4uTYKkge8MPAiIsCeprGONPtxA3fEpYNUBaN1qRxwyJFZ76eGNO+SD+NHTmPH3a9RV67Fs7tpfGXozmZvV/S/FpO62wVTxyAyGygiuf8ElVEbCFrYj2+Pll4YLOvNcgduBdpjMj4CkaoKVR6mU23QGsJWDuI7mQuDZdlqx8kZHejtU0iv6f6sbOrPUDtvbtdXpdajWxToeRK83RWdM7JnAjqkBWJvMp4IkSoqVR6SXm0Qa8IW881C6cLgMmsCpqpy572+v4++jN2Bihb36THslBn7jnuhHutRblvaZrzP3x+QpIUzaZADgY+/pa6oMo0VH5NtvIczc3RIjyzP7jhypsueCSg4OYMOvX0o7DWd8yHjSzVQEAHvi7bw/aeKgBa4x1el+lfyyFGIXC1l9Id6sMzLiuJH8zNOLTLDbOFlaitIePDCAK+IAOw1qyC6vp2xpq6E536HQu5dsps74Rs0ix4KL4hyUMfyr2VFqZ6iFH8cTCeyN68xCrl3yG42Ht9gaTkJKf4OmE7cS15jBXLvZNNsvC/Bs3qgUCjjud/wMI7NfmTDmw9tqhitI/+A4yd3h/J3B5KQGe6A3rBTmO07xJCjZvTzuk6DZvXJf1afzi0ziZBz4+GuYaSFT2KQQyCPv62LqHJjFB9nY7yn1EzA5kQWK0fgYupIUGYDFCX3eaIyig1BC+lX/0CpLULlZP4OfMdjji6xZeySA9ySNKKjwbdcTjZgZ/wAgnVLFgYbZBLpMRQ779vUV63Fo1sF6HkGs921/TvO2PlkfIIBgYBA4F8k8IWIgL+DiIisG1e4K2qIevMGFZzezOPhtauky3+HhrpC0TTq+z9/R72yahHxJPUaNzNE1FFujp" id="327" name="Google Shape;327;p29"/>
          <p:cNvSpPr/>
          <p:nvPr/>
        </p:nvSpPr>
        <p:spPr>
          <a:xfrm>
            <a:off x="336177" y="-806824"/>
            <a:ext cx="4210610" cy="3160059"/>
          </a:xfrm>
          <a:prstGeom prst="rect">
            <a:avLst/>
          </a:prstGeom>
          <a:noFill/>
          <a:ln>
            <a:noFill/>
          </a:ln>
        </p:spPr>
        <p:txBody>
          <a:bodyPr anchorCtr="0" anchor="t" bIns="40325" lIns="80675" spcFirstLastPara="1" rIns="80675" wrap="square" tIns="403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586" y="960717"/>
            <a:ext cx="7164402" cy="5266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182" y="5241294"/>
            <a:ext cx="1075765" cy="1133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134471" y="7022869"/>
            <a:ext cx="3682687" cy="110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924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https:/</a:t>
            </a:r>
            <a:r>
              <a:rPr lang="en-US" sz="656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/w</a:t>
            </a:r>
            <a:r>
              <a:rPr lang="en-US" sz="6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656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w.shutterstock.com/fr/image-vector/education-back-school-concept-tree-lean-237837838</a:t>
            </a:r>
            <a:endParaRPr sz="65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377540" y="1136007"/>
            <a:ext cx="8916932" cy="6740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9246" marR="3697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Formation académique initiale: volet  stages en milieu réel de pratique</a:t>
            </a:r>
            <a:endParaRPr b="1"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1143000" y="189688"/>
            <a:ext cx="6790765" cy="554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200">
            <a:spAutoFit/>
          </a:bodyPr>
          <a:lstStyle/>
          <a:p>
            <a:pPr indent="0" lvl="0" marL="1120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3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DEAC:  Qui sommes nous?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648182" y="2339301"/>
            <a:ext cx="8356922" cy="2373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directrice: Nathalie Beaulieu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directrice médicale adjointe : Andrée Boucher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cheffe de service SAAE : Line Martel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Votre personne ressource, chef d’équipe SAAE : Élaine Thibeault</a:t>
            </a:r>
            <a:endParaRPr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adjointes des directeurs de programme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personnes en soutien de la DEAC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"/>
          <p:cNvSpPr txBox="1"/>
          <p:nvPr>
            <p:ph type="title"/>
          </p:nvPr>
        </p:nvSpPr>
        <p:spPr>
          <a:xfrm>
            <a:off x="2420471" y="339773"/>
            <a:ext cx="4011706" cy="4729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Repas durant la garde</a:t>
            </a:r>
            <a:endParaRPr sz="3000"/>
          </a:p>
        </p:txBody>
      </p:sp>
      <p:sp>
        <p:nvSpPr>
          <p:cNvPr id="334" name="Google Shape;334;p30"/>
          <p:cNvSpPr txBox="1"/>
          <p:nvPr/>
        </p:nvSpPr>
        <p:spPr>
          <a:xfrm>
            <a:off x="1088001" y="812753"/>
            <a:ext cx="7495054" cy="53835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9100">
            <a:spAutoFit/>
          </a:bodyPr>
          <a:lstStyle/>
          <a:p>
            <a:pPr indent="-321066" lvl="0" marL="33227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Calibri"/>
              <a:buChar char="•"/>
            </a:pPr>
            <a:r>
              <a:rPr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Allocation de 70 $ sur la carte CHUM aux périodes de stage CHUM</a:t>
            </a:r>
            <a:endParaRPr sz="211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66" lvl="0" marL="332272" marR="0" rtl="0" algn="l">
              <a:spcBef>
                <a:spcPts val="1165"/>
              </a:spcBef>
              <a:spcAft>
                <a:spcPts val="0"/>
              </a:spcAft>
              <a:buClr>
                <a:schemeClr val="dk1"/>
              </a:buClr>
              <a:buSzPts val="2118"/>
              <a:buFont typeface="Calibri"/>
              <a:buChar char="•"/>
            </a:pPr>
            <a:r>
              <a:rPr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Accès à la cafétéria, durant les plages horaires suivantes :</a:t>
            </a:r>
            <a:endParaRPr sz="211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1066" lvl="1" marL="735705" marR="0" rtl="0" algn="l">
              <a:spcBef>
                <a:spcPts val="1165"/>
              </a:spcBef>
              <a:spcAft>
                <a:spcPts val="0"/>
              </a:spcAft>
              <a:buClr>
                <a:schemeClr val="dk1"/>
              </a:buClr>
              <a:buSzPts val="2118"/>
              <a:buFont typeface="Noto Sans Symbols"/>
              <a:buChar char="⮚"/>
            </a:pPr>
            <a:r>
              <a:rPr b="0" i="0" lang="en-US" sz="21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 Lundi au vendredi :</a:t>
            </a:r>
            <a:endParaRPr b="0" i="0" sz="211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575" lvl="2" marL="1144742" marR="4483" rtl="0" algn="l">
              <a:lnSpc>
                <a:spcPct val="1032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2118"/>
              <a:buFont typeface="Noto Sans Symbols"/>
              <a:buChar char="▪"/>
            </a:pPr>
            <a:r>
              <a:rPr b="0" i="0" lang="en-US" sz="21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6 h 30 à 20 h </a:t>
            </a:r>
            <a:endParaRPr b="0" i="0" sz="211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575" lvl="2" marL="1144742" marR="4483" rtl="0" algn="l">
              <a:lnSpc>
                <a:spcPct val="1032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2118"/>
              <a:buFont typeface="Noto Sans Symbols"/>
              <a:buChar char="▪"/>
            </a:pPr>
            <a:r>
              <a:rPr b="0" i="0" lang="en-US" sz="21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21 h 30  à minuit </a:t>
            </a:r>
            <a:endParaRPr b="1" i="0" sz="211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575" lvl="2" marL="1144742" marR="4483" rtl="0" algn="l">
              <a:lnSpc>
                <a:spcPct val="1032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2118"/>
              <a:buFont typeface="Noto Sans Symbols"/>
              <a:buChar char="▪"/>
            </a:pPr>
            <a:r>
              <a:rPr b="0" i="0" lang="en-US" sz="21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1 h à 4 h du matin.</a:t>
            </a:r>
            <a:endParaRPr b="0" i="0" sz="211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575" lvl="1" marL="741309" marR="117108" rtl="0" algn="l">
              <a:lnSpc>
                <a:spcPct val="103200"/>
              </a:lnSpc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118"/>
              <a:buFont typeface="Noto Sans Symbols"/>
              <a:buChar char="⮚"/>
            </a:pPr>
            <a:r>
              <a:rPr b="0" i="0" lang="en-US" sz="21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 samedi et dimanche : </a:t>
            </a:r>
            <a:endParaRPr b="0" i="0" sz="211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575" lvl="2" marL="1144742" marR="117108" rtl="0" algn="l">
              <a:lnSpc>
                <a:spcPct val="103200"/>
              </a:lnSpc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118"/>
              <a:buFont typeface="Noto Sans Symbols"/>
              <a:buChar char="▪"/>
            </a:pPr>
            <a:r>
              <a:rPr b="0" i="0" lang="en-US" sz="21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7 h à 19 h</a:t>
            </a:r>
            <a:endParaRPr b="0" i="0" sz="211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575" lvl="2" marL="1144742" marR="117108" rtl="0" algn="l">
              <a:lnSpc>
                <a:spcPct val="103200"/>
              </a:lnSpc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118"/>
              <a:buFont typeface="Noto Sans Symbols"/>
              <a:buChar char="▪"/>
            </a:pPr>
            <a:r>
              <a:rPr b="0" i="0" lang="en-US" sz="21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21 h 30  à minuit</a:t>
            </a:r>
            <a:endParaRPr b="0" i="0" sz="211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2575" lvl="2" marL="1144742" marR="117108" rtl="0" algn="l">
              <a:lnSpc>
                <a:spcPct val="103200"/>
              </a:lnSpc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118"/>
              <a:buFont typeface="Noto Sans Symbols"/>
              <a:buChar char="▪"/>
            </a:pPr>
            <a:r>
              <a:rPr b="0" i="0" lang="en-US" sz="21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1 h à 4 h du matin</a:t>
            </a:r>
            <a:endParaRPr b="0" i="0" sz="211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842167" marR="117108" rtl="0" algn="l">
              <a:lnSpc>
                <a:spcPct val="103200"/>
              </a:lnSpc>
              <a:spcBef>
                <a:spcPts val="441"/>
              </a:spcBef>
              <a:spcAft>
                <a:spcPts val="0"/>
              </a:spcAft>
              <a:buNone/>
            </a:pPr>
            <a:r>
              <a:t/>
            </a:r>
            <a:endParaRPr b="0" i="0" sz="211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5300" marR="117108" rtl="0" algn="l">
              <a:lnSpc>
                <a:spcPct val="103200"/>
              </a:lnSpc>
              <a:spcBef>
                <a:spcPts val="441"/>
              </a:spcBef>
              <a:spcAft>
                <a:spcPts val="0"/>
              </a:spcAft>
              <a:buNone/>
            </a:pPr>
            <a:r>
              <a:rPr i="1" lang="en-US" sz="1765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NB : Repas de garde disponibles dans le frigo du Salon des résidents pour répondre aux besoins des résidents de garde lors des heures de fermeture.</a:t>
            </a:r>
            <a:endParaRPr i="1" sz="1765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/>
          <p:nvPr>
            <p:ph type="title"/>
          </p:nvPr>
        </p:nvSpPr>
        <p:spPr>
          <a:xfrm>
            <a:off x="266125" y="49425"/>
            <a:ext cx="87345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Accès à distance (Jeton du RITM)</a:t>
            </a:r>
            <a:endParaRPr sz="3000"/>
          </a:p>
        </p:txBody>
      </p:sp>
      <p:sp>
        <p:nvSpPr>
          <p:cNvPr id="340" name="Google Shape;340;p31"/>
          <p:cNvSpPr txBox="1"/>
          <p:nvPr/>
        </p:nvSpPr>
        <p:spPr>
          <a:xfrm>
            <a:off x="409425" y="1059725"/>
            <a:ext cx="8546700" cy="48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800">
            <a:spAutoFit/>
          </a:bodyPr>
          <a:lstStyle/>
          <a:p>
            <a:pPr indent="-307975" lvl="0" marL="332105" marR="21590" rtl="0" algn="l">
              <a:lnSpc>
                <a:spcPct val="98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demande d’accès doit se faire en remplissant  le formulaire de TÉLÉACCÈS DTIT CHUM.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332105" marR="21590" rtl="0" algn="l">
              <a:lnSpc>
                <a:spcPct val="98600"/>
              </a:lnSpc>
              <a:spcBef>
                <a:spcPts val="132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Faire votre demande à  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Personne ressource SAAE : Catherine Forest 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 31780 ou catherine.forest.chum@ssss.gouv.qc.ca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332105" marR="21590" rtl="0" algn="l">
              <a:lnSpc>
                <a:spcPct val="98600"/>
              </a:lnSpc>
              <a:spcBef>
                <a:spcPts val="132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Transmettre votre demande et paiement au SAAE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332105" marR="0" rtl="0" algn="l">
              <a:spcBef>
                <a:spcPts val="114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Coût du jeton: 69,75 $ (carte de crédit ou chèque).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7975" lvl="0" marL="332105" marR="0" rtl="0" algn="l">
              <a:spcBef>
                <a:spcPts val="105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est possible de faire ajouter plusieurs centres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0795" marR="0" rtl="0" algn="l">
              <a:spcBef>
                <a:spcPts val="1059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MSSS - Pour installation du jeton 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4318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Char char="•"/>
            </a:pPr>
            <a:r>
              <a:rPr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Numéro sans-frais : 1 833 534-0158</a:t>
            </a:r>
            <a:br>
              <a:rPr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Lundi au vendredi :7h30 à 20h</a:t>
            </a:r>
            <a:br>
              <a:rPr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Samedi et dimanche: 8h à 16h</a:t>
            </a:r>
            <a:endParaRPr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2"/>
          <p:cNvSpPr txBox="1"/>
          <p:nvPr>
            <p:ph type="title"/>
          </p:nvPr>
        </p:nvSpPr>
        <p:spPr>
          <a:xfrm>
            <a:off x="941295" y="339251"/>
            <a:ext cx="7471522" cy="5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6"/>
              <a:t>Courriel SSSS pour les résidents</a:t>
            </a:r>
            <a:endParaRPr sz="3706"/>
          </a:p>
        </p:txBody>
      </p:sp>
      <p:sp>
        <p:nvSpPr>
          <p:cNvPr id="346" name="Google Shape;346;p32"/>
          <p:cNvSpPr txBox="1"/>
          <p:nvPr/>
        </p:nvSpPr>
        <p:spPr>
          <a:xfrm>
            <a:off x="1084003" y="1076544"/>
            <a:ext cx="7050741" cy="4882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325">
            <a:spAutoFit/>
          </a:bodyPr>
          <a:lstStyle/>
          <a:p>
            <a:pPr indent="-321066" lvl="0" marL="33227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47"/>
              <a:buFont typeface="Arial"/>
              <a:buChar char="•"/>
            </a:pP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Recommandation</a:t>
            </a:r>
            <a:endParaRPr sz="2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7835" lvl="1" marL="706569" marR="1589639" rtl="0" algn="l">
              <a:lnSpc>
                <a:spcPct val="103200"/>
              </a:lnSpc>
              <a:spcBef>
                <a:spcPts val="441"/>
              </a:spcBef>
              <a:spcAft>
                <a:spcPts val="0"/>
              </a:spcAft>
              <a:buClr>
                <a:schemeClr val="dk1"/>
              </a:buClr>
              <a:buSzPts val="2206"/>
              <a:buFont typeface="Arial"/>
              <a:buChar char="–"/>
            </a:pPr>
            <a:r>
              <a:rPr b="0" i="0" lang="en-US" sz="220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Activer votre courriel du SSSS  (</a:t>
            </a:r>
            <a:r>
              <a:rPr b="0" i="0" lang="en-US" sz="2206" u="sng" cap="none" strike="noStrike">
                <a:solidFill>
                  <a:srgbClr val="63635F"/>
                </a:solidFill>
                <a:latin typeface="Arial"/>
                <a:ea typeface="Arial"/>
                <a:cs typeface="Arial"/>
                <a:sym typeface="Arial"/>
              </a:rPr>
              <a:t>prénom.nom.med@ssss.gouv.qc.ca</a:t>
            </a:r>
            <a:r>
              <a:rPr b="0" i="0" lang="en-US" sz="220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20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06569" marR="4483" rtl="0" algn="l">
              <a:lnSpc>
                <a:spcPct val="119990"/>
              </a:lnSpc>
              <a:spcBef>
                <a:spcPts val="84"/>
              </a:spcBef>
              <a:spcAft>
                <a:spcPts val="0"/>
              </a:spcAft>
              <a:buNone/>
            </a:pPr>
            <a:r>
              <a:rPr lang="en-US" sz="220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pour accéder aux outils de collaboration du MSSS  </a:t>
            </a:r>
            <a:endParaRPr sz="220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7835" lvl="1" marL="706569" marR="842726" rtl="0" algn="l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206"/>
              <a:buFont typeface="Arial"/>
              <a:buChar char="–"/>
            </a:pPr>
            <a:r>
              <a:rPr b="0" i="0" lang="en-US" sz="220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Directive ministérielle concernant l’échange  d’information sur les patients</a:t>
            </a:r>
            <a:endParaRPr b="0" i="0" sz="220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8395" lvl="1" marL="706569" marR="0" rtl="0" algn="l">
              <a:spcBef>
                <a:spcPts val="613"/>
              </a:spcBef>
              <a:spcAft>
                <a:spcPts val="0"/>
              </a:spcAft>
              <a:buClr>
                <a:schemeClr val="dk1"/>
              </a:buClr>
              <a:buSzPts val="2206"/>
              <a:buFont typeface="Arial"/>
              <a:buChar char="–"/>
            </a:pPr>
            <a:r>
              <a:rPr b="0" i="0" lang="en-US" sz="220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Utilisation restreinte du texto non sécurisé</a:t>
            </a:r>
            <a:endParaRPr b="0" i="0" sz="220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88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NB 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88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La demande au MSSS sera envoyée aujourd'hui à la DTIT.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88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La DTIT CHUM enverra aux résidents le document d’aide à la connexion.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88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Il y a un délai entre la demande DTIT au MSSS et la confirmation de votre courriel med et des procédures à suivre pour configurer et activer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88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(2 étapes préalables)</a:t>
            </a:r>
            <a:endParaRPr b="1" i="1" sz="2206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8314" lvl="1" marL="706569" marR="0" rtl="0" algn="l">
              <a:spcBef>
                <a:spcPts val="613"/>
              </a:spcBef>
              <a:spcAft>
                <a:spcPts val="0"/>
              </a:spcAft>
              <a:buClr>
                <a:schemeClr val="dk1"/>
              </a:buClr>
              <a:buSzPts val="2206"/>
              <a:buFont typeface="Arial"/>
              <a:buNone/>
            </a:pPr>
            <a:r>
              <a:t/>
            </a:r>
            <a:endParaRPr b="1" i="1" sz="2206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33"/>
          <p:cNvGrpSpPr/>
          <p:nvPr/>
        </p:nvGrpSpPr>
        <p:grpSpPr>
          <a:xfrm>
            <a:off x="605118" y="755389"/>
            <a:ext cx="8225117" cy="5782235"/>
            <a:chOff x="176720" y="1148461"/>
            <a:chExt cx="9702799" cy="5461000"/>
          </a:xfrm>
        </p:grpSpPr>
        <p:pic>
          <p:nvPicPr>
            <p:cNvPr id="352" name="Google Shape;352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720" y="1148461"/>
              <a:ext cx="9702799" cy="546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p33"/>
            <p:cNvSpPr/>
            <p:nvPr/>
          </p:nvSpPr>
          <p:spPr>
            <a:xfrm>
              <a:off x="176720" y="1148461"/>
              <a:ext cx="3140075" cy="5461000"/>
            </a:xfrm>
            <a:custGeom>
              <a:rect b="b" l="l" r="r" t="t"/>
              <a:pathLst>
                <a:path extrusionOk="0" h="5461000" w="3140075">
                  <a:moveTo>
                    <a:pt x="3139935" y="0"/>
                  </a:moveTo>
                  <a:lnTo>
                    <a:pt x="0" y="0"/>
                  </a:lnTo>
                  <a:lnTo>
                    <a:pt x="0" y="5461000"/>
                  </a:lnTo>
                  <a:lnTo>
                    <a:pt x="3139935" y="5461000"/>
                  </a:lnTo>
                  <a:lnTo>
                    <a:pt x="31399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8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perçu de l’image" id="354" name="Google Shape;35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822" y="605118"/>
            <a:ext cx="5826120" cy="578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680" y="26027"/>
            <a:ext cx="7337351" cy="979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4"/>
          <p:cNvSpPr txBox="1"/>
          <p:nvPr>
            <p:ph type="title"/>
          </p:nvPr>
        </p:nvSpPr>
        <p:spPr>
          <a:xfrm>
            <a:off x="792875" y="1364100"/>
            <a:ext cx="79689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1200">
            <a:spAutoFit/>
          </a:bodyPr>
          <a:lstStyle/>
          <a:p>
            <a:pPr indent="0" lvl="0" marL="1120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Soutien en cours d’année académique</a:t>
            </a:r>
            <a:endParaRPr sz="3000"/>
          </a:p>
        </p:txBody>
      </p:sp>
      <p:sp>
        <p:nvSpPr>
          <p:cNvPr id="361" name="Google Shape;361;p34"/>
          <p:cNvSpPr txBox="1"/>
          <p:nvPr/>
        </p:nvSpPr>
        <p:spPr>
          <a:xfrm>
            <a:off x="254815" y="2161082"/>
            <a:ext cx="8691662" cy="25691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3600">
            <a:spAutoFit/>
          </a:bodyPr>
          <a:lstStyle/>
          <a:p>
            <a:pPr indent="0" lvl="0" marL="861217" marR="854493" rtl="0" algn="ctr">
              <a:lnSpc>
                <a:spcPct val="1166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de l’administration des activités  d’enseignement (SAAE de la DEAC)</a:t>
            </a:r>
            <a:endParaRPr sz="264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12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21" lvl="0" marL="10646" marR="4483" rtl="0" algn="ctr">
              <a:lnSpc>
                <a:spcPct val="101099"/>
              </a:lnSpc>
              <a:spcBef>
                <a:spcPts val="2171"/>
              </a:spcBef>
              <a:spcAft>
                <a:spcPts val="0"/>
              </a:spcAft>
              <a:buNone/>
            </a:pPr>
            <a:r>
              <a:rPr lang="en-US" sz="335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Mme Élaine Thibeault (34848)  </a:t>
            </a:r>
            <a:r>
              <a:rPr lang="en-US" sz="3353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elaine.thibeault.chum@ssss.gouv.qc.ca</a:t>
            </a:r>
            <a:endParaRPr sz="335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086"/>
            <a:ext cx="9144000" cy="689108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5"/>
          <p:cNvSpPr txBox="1"/>
          <p:nvPr/>
        </p:nvSpPr>
        <p:spPr>
          <a:xfrm rot="-5400000">
            <a:off x="8437913" y="3111621"/>
            <a:ext cx="651062" cy="5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00">
            <a:spAutoFit/>
          </a:bodyPr>
          <a:lstStyle/>
          <a:p>
            <a:pPr indent="0" lvl="0" marL="1120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3">
                <a:solidFill>
                  <a:srgbClr val="B0DDFF"/>
                </a:solidFill>
                <a:latin typeface="Arial"/>
                <a:ea typeface="Arial"/>
                <a:cs typeface="Arial"/>
                <a:sym typeface="Arial"/>
              </a:rPr>
              <a:t>PHOTO : ADRIEN WILLIAMS</a:t>
            </a:r>
            <a:endParaRPr sz="35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5"/>
          <p:cNvSpPr txBox="1"/>
          <p:nvPr>
            <p:ph type="title"/>
          </p:nvPr>
        </p:nvSpPr>
        <p:spPr>
          <a:xfrm>
            <a:off x="737383" y="739695"/>
            <a:ext cx="7558255" cy="602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52225">
            <a:spAutoFit/>
          </a:bodyPr>
          <a:lstStyle/>
          <a:p>
            <a:pPr indent="0" lvl="0" marL="225250" marR="4483" rtl="0" algn="ctr">
              <a:lnSpc>
                <a:spcPct val="1002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30">
                <a:solidFill>
                  <a:schemeClr val="lt1"/>
                </a:solidFill>
              </a:rPr>
              <a:t>Merci d’avoir choisi le CHUM ! </a:t>
            </a:r>
            <a:endParaRPr sz="3530">
              <a:solidFill>
                <a:schemeClr val="lt1"/>
              </a:solidFill>
            </a:endParaRPr>
          </a:p>
        </p:txBody>
      </p:sp>
      <p:sp>
        <p:nvSpPr>
          <p:cNvPr id="369" name="Google Shape;369;p35"/>
          <p:cNvSpPr txBox="1"/>
          <p:nvPr/>
        </p:nvSpPr>
        <p:spPr>
          <a:xfrm>
            <a:off x="1143000" y="5580530"/>
            <a:ext cx="6488206" cy="491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6575">
            <a:spAutoFit/>
          </a:bodyPr>
          <a:lstStyle/>
          <a:p>
            <a:pPr indent="0" lvl="0" marL="33619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Bonne année académique 2022-2023 !</a:t>
            </a:r>
            <a:endParaRPr sz="2824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8235" y="1641567"/>
            <a:ext cx="1075765" cy="1133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>
            <a:off x="134471" y="7022869"/>
            <a:ext cx="3682687" cy="110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924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https:/</a:t>
            </a:r>
            <a:r>
              <a:rPr lang="en-US" sz="656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/w</a:t>
            </a:r>
            <a:r>
              <a:rPr lang="en-US" sz="6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656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w.shutterstock.com/fr/image-vector/education-back-school-concept-tree-lean-237837838</a:t>
            </a:r>
            <a:endParaRPr sz="65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763505" y="112807"/>
            <a:ext cx="8143237" cy="554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200">
            <a:spAutoFit/>
          </a:bodyPr>
          <a:lstStyle/>
          <a:p>
            <a:pPr indent="0" lvl="0" marL="1120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3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DEAC: nous sommes là pour vous</a:t>
            </a:r>
            <a:endParaRPr b="1" i="0" sz="353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 txBox="1"/>
          <p:nvPr/>
        </p:nvSpPr>
        <p:spPr>
          <a:xfrm>
            <a:off x="471531" y="887234"/>
            <a:ext cx="7815107" cy="5720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Vos liens avec la DEAC:</a:t>
            </a:r>
            <a:endParaRPr/>
          </a:p>
          <a:p>
            <a:pPr indent="-302575" lvl="0" marL="3025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résident.e.s coordonnateur.trice</a:t>
            </a:r>
            <a:endParaRPr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8081" lvl="0" marL="3025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</a:pPr>
            <a:r>
              <a:t/>
            </a:r>
            <a:endParaRPr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Melissa Zarandi-Nowroozi (MI)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Philippe-Alexandre A.Beauchamp (Anesthésiologie)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2575" lvl="0" marL="3025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assistants résidents coordonnateurs des services cliniques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2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Travail de collaboration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2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Fluidité de la communication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2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Nos objectifs: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2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Votre bien-être et votre progression académique au CHUM dans les meilleures conditions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8235" y="1641567"/>
            <a:ext cx="1075765" cy="1133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 txBox="1"/>
          <p:nvPr/>
        </p:nvSpPr>
        <p:spPr>
          <a:xfrm>
            <a:off x="134471" y="7022869"/>
            <a:ext cx="3682687" cy="110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924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https:/</a:t>
            </a:r>
            <a:r>
              <a:rPr lang="en-US" sz="656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/w</a:t>
            </a:r>
            <a:r>
              <a:rPr lang="en-US" sz="6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656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w.shutterstock.com/fr/image-vector/education-back-school-concept-tree-lean-237837838</a:t>
            </a:r>
            <a:endParaRPr sz="65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763505" y="112807"/>
            <a:ext cx="8143237" cy="554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200">
            <a:spAutoFit/>
          </a:bodyPr>
          <a:lstStyle/>
          <a:p>
            <a:pPr indent="0" lvl="0" marL="1120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3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Exemples de dossiers communs</a:t>
            </a:r>
            <a:endParaRPr b="1" i="0" sz="353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664446" y="985581"/>
            <a:ext cx="7815107" cy="3989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repas de gardes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gardes: # appels, pertinence, soutien des mds de garde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Chirurgie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Médecine</a:t>
            </a:r>
            <a:endParaRPr/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Groupe de travail interdépartemental et intersectoriel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Importance de la collaboration entre les départements: EIR, code bleu, consultations, </a:t>
            </a:r>
            <a:endParaRPr sz="28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8235" y="1641567"/>
            <a:ext cx="1075765" cy="113357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134471" y="7022869"/>
            <a:ext cx="3682687" cy="1102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924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https:/</a:t>
            </a:r>
            <a:r>
              <a:rPr lang="en-US" sz="656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/w</a:t>
            </a:r>
            <a:r>
              <a:rPr lang="en-US" sz="6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656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w.shutterstock.com/fr/image-vector/education-back-school-concept-tree-lean-237837838</a:t>
            </a:r>
            <a:endParaRPr sz="65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 txBox="1"/>
          <p:nvPr/>
        </p:nvSpPr>
        <p:spPr>
          <a:xfrm>
            <a:off x="763505" y="112807"/>
            <a:ext cx="8143237" cy="5545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200">
            <a:spAutoFit/>
          </a:bodyPr>
          <a:lstStyle/>
          <a:p>
            <a:pPr indent="0" lvl="0" marL="1120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3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Exemples de dossiers communs</a:t>
            </a:r>
            <a:endParaRPr b="1" i="0" sz="353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664446" y="985581"/>
            <a:ext cx="7815000" cy="4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1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Bien-être et respect de la convention: sondage anonyme 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1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https://forms.office.com/r/nF5D3U0GN9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US" sz="2100">
                <a:solidFill>
                  <a:schemeClr val="dk1"/>
                </a:solidFill>
              </a:rPr>
              <a:t>Code QR: au salon des résidents</a:t>
            </a:r>
            <a:endParaRPr sz="2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</a:rPr>
              <a:t>A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conduit à diverses démarches de soutien auprès des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Directeurs de programme impliqués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Présidents de grappes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Chefs de département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</a:pPr>
            <a:r>
              <a:rPr lang="en-US" sz="211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Vice décanat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des plaintes: multiples, de tout acabit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/>
          <p:nvPr/>
        </p:nvSpPr>
        <p:spPr>
          <a:xfrm>
            <a:off x="5815223" y="1425730"/>
            <a:ext cx="2128928" cy="3298150"/>
          </a:xfrm>
          <a:prstGeom prst="rect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4375" lIns="88750" spcFirstLastPara="1" rIns="87350" wrap="square" tIns="44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46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COMMUNICANT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110 000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 Extractions</a:t>
            </a:r>
            <a:br>
              <a:rPr lang="en-US" sz="192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65 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Veilles informationnelles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r>
              <a:rPr lang="en-US" sz="947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Revues systématiques en cours de production</a:t>
            </a:r>
            <a:endParaRPr i="1" sz="1055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90 000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 Pages vues sur le site web de la biblio</a:t>
            </a:r>
            <a:endParaRPr sz="1055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10 000 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D. docs.</a:t>
            </a:r>
            <a:endParaRPr sz="1055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4 000 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Prêts entre </a:t>
            </a:r>
            <a:endParaRPr i="1" sz="1055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                    Biblio.</a:t>
            </a:r>
            <a:endParaRPr i="1" sz="1018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280 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Recherches </a:t>
            </a:r>
            <a:endParaRPr i="1" sz="1055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21 500 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Accès portail </a:t>
            </a:r>
            <a:endParaRPr i="1" sz="1055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3573857" y="2264581"/>
            <a:ext cx="2003750" cy="3298151"/>
          </a:xfrm>
          <a:prstGeom prst="rect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4375" lIns="88750" spcFirstLastPara="1" rIns="87350" wrap="square" tIns="44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46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APPRENANT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4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9000 </a:t>
            </a:r>
            <a:r>
              <a:rPr lang="en-US" sz="1068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Activités de formation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77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4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50 500 </a:t>
            </a:r>
            <a:r>
              <a:rPr lang="en-US" sz="1068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Participations aux activités de formation dont 7K COVID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68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4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100 </a:t>
            </a:r>
            <a:r>
              <a:rPr lang="en-US" sz="1068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 Modules de formation en ligne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68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4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700</a:t>
            </a:r>
            <a:r>
              <a:rPr lang="en-US" sz="1068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  Heures de simulation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68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41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2 500 </a:t>
            </a:r>
            <a:r>
              <a:rPr lang="en-US" sz="1068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 Heures d’activités au centre d’apprentissage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68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8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1153386" y="1694672"/>
            <a:ext cx="2167759" cy="3525510"/>
          </a:xfrm>
          <a:prstGeom prst="rect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4375" lIns="88750" spcFirstLastPara="1" rIns="87350" wrap="square" tIns="44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46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ENSEIGNANT</a:t>
            </a:r>
            <a:endParaRPr sz="1941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4 800 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Stagiaires 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74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(Médecins résidents, externes et étudiants)​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4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213 000 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Jours de stages​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860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  ETC Stagiaires​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  Directeurs programmes​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médicaux basés au CHUM​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95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 Établissements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d’enseignement 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180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 Programmes de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formation​</a:t>
            </a:r>
            <a:endParaRPr sz="1055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9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42 600</a:t>
            </a:r>
            <a:r>
              <a:rPr lang="en-US" sz="1055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 Semaines étudiantes</a:t>
            </a:r>
            <a:endParaRPr sz="1055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7"/>
          <p:cNvSpPr txBox="1"/>
          <p:nvPr>
            <p:ph type="title"/>
          </p:nvPr>
        </p:nvSpPr>
        <p:spPr>
          <a:xfrm>
            <a:off x="825548" y="463795"/>
            <a:ext cx="7492903" cy="500647"/>
          </a:xfrm>
          <a:prstGeom prst="rect">
            <a:avLst/>
          </a:prstGeom>
          <a:solidFill>
            <a:srgbClr val="4CBDD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3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RÉALISATIONS de la DEAC PAR SECTEUR 2019-20</a:t>
            </a:r>
            <a:endParaRPr sz="116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8"/>
          <p:cNvGrpSpPr/>
          <p:nvPr/>
        </p:nvGrpSpPr>
        <p:grpSpPr>
          <a:xfrm>
            <a:off x="183365" y="507607"/>
            <a:ext cx="8819657" cy="6181220"/>
            <a:chOff x="0" y="0"/>
            <a:chExt cx="12191999" cy="6858000"/>
          </a:xfrm>
        </p:grpSpPr>
        <p:pic>
          <p:nvPicPr>
            <p:cNvPr id="161" name="Google Shape;161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12191999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p8"/>
            <p:cNvSpPr/>
            <p:nvPr/>
          </p:nvSpPr>
          <p:spPr>
            <a:xfrm>
              <a:off x="0" y="0"/>
              <a:ext cx="3451860" cy="6858000"/>
            </a:xfrm>
            <a:custGeom>
              <a:rect b="b" l="l" r="r" t="t"/>
              <a:pathLst>
                <a:path extrusionOk="0" h="6858000" w="3451860">
                  <a:moveTo>
                    <a:pt x="345186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451860" y="6858000"/>
                  </a:lnTo>
                  <a:lnTo>
                    <a:pt x="34518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1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8"/>
          <p:cNvSpPr txBox="1"/>
          <p:nvPr>
            <p:ph type="title"/>
          </p:nvPr>
        </p:nvSpPr>
        <p:spPr>
          <a:xfrm>
            <a:off x="514025" y="285374"/>
            <a:ext cx="2995332" cy="901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8775">
            <a:spAutoFit/>
          </a:bodyPr>
          <a:lstStyle/>
          <a:p>
            <a:pPr indent="0" lvl="0" marL="889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/>
              <a:t>Le CHUM pour …</a:t>
            </a:r>
            <a:endParaRPr sz="2900"/>
          </a:p>
        </p:txBody>
      </p:sp>
      <p:sp>
        <p:nvSpPr>
          <p:cNvPr id="164" name="Google Shape;164;p8"/>
          <p:cNvSpPr txBox="1"/>
          <p:nvPr/>
        </p:nvSpPr>
        <p:spPr>
          <a:xfrm>
            <a:off x="546557" y="1479177"/>
            <a:ext cx="4308041" cy="17766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225">
            <a:spAutoFit/>
          </a:bodyPr>
          <a:lstStyle/>
          <a:p>
            <a:pPr indent="0" lvl="0" marL="9246" marR="0" rtl="0" algn="l">
              <a:lnSpc>
                <a:spcPct val="1198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2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500 000 patients</a:t>
            </a:r>
            <a:endParaRPr sz="262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246" marR="0" rtl="0" algn="l">
              <a:lnSpc>
                <a:spcPct val="1198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3,8 M </a:t>
            </a:r>
            <a:r>
              <a:rPr b="1" lang="en-US" sz="174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population desservie</a:t>
            </a:r>
            <a:endParaRPr sz="174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246" marR="0" rtl="0" algn="l">
              <a:spcBef>
                <a:spcPts val="33"/>
              </a:spcBef>
              <a:spcAft>
                <a:spcPts val="0"/>
              </a:spcAft>
              <a:buNone/>
            </a:pPr>
            <a:r>
              <a:rPr b="1" lang="en-US" sz="174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RUISSS</a:t>
            </a:r>
            <a:endParaRPr sz="174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19"/>
              </a:spcBef>
              <a:spcAft>
                <a:spcPts val="0"/>
              </a:spcAft>
              <a:buNone/>
            </a:pPr>
            <a:r>
              <a:t/>
            </a:r>
            <a:endParaRPr sz="178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24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2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17 636 acteurs</a:t>
            </a:r>
            <a:endParaRPr sz="262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3553" y="470647"/>
            <a:ext cx="3934979" cy="49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 txBox="1"/>
          <p:nvPr/>
        </p:nvSpPr>
        <p:spPr>
          <a:xfrm>
            <a:off x="633834" y="3392900"/>
            <a:ext cx="4119719" cy="2947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700">
            <a:spAutoFit/>
          </a:bodyPr>
          <a:lstStyle/>
          <a:p>
            <a:pPr indent="-252146" lvl="0" marL="26139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2"/>
              <a:buFont typeface="Noto Sans Symbols"/>
              <a:buChar char="▪"/>
            </a:pPr>
            <a:r>
              <a:rPr lang="en-US" sz="141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1 057 médecins, dentistes et pharmaciens</a:t>
            </a:r>
            <a:endParaRPr/>
          </a:p>
          <a:p>
            <a:pPr indent="-252146" lvl="0" marL="261391" marR="406795" rtl="0" algn="l">
              <a:lnSpc>
                <a:spcPct val="150000"/>
              </a:lnSpc>
              <a:spcBef>
                <a:spcPts val="4"/>
              </a:spcBef>
              <a:spcAft>
                <a:spcPts val="0"/>
              </a:spcAft>
              <a:buClr>
                <a:schemeClr val="dk1"/>
              </a:buClr>
              <a:buSzPts val="1412"/>
              <a:buFont typeface="Noto Sans Symbols"/>
              <a:buChar char="▪"/>
            </a:pPr>
            <a:r>
              <a:rPr lang="en-US" sz="141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3 741 infirmières, inf. auxiliaires, PAB </a:t>
            </a:r>
            <a:endParaRPr sz="1412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2146" lvl="0" marL="261391" marR="406795" rtl="0" algn="l">
              <a:lnSpc>
                <a:spcPct val="150000"/>
              </a:lnSpc>
              <a:spcBef>
                <a:spcPts val="4"/>
              </a:spcBef>
              <a:spcAft>
                <a:spcPts val="0"/>
              </a:spcAft>
              <a:buClr>
                <a:schemeClr val="dk1"/>
              </a:buClr>
              <a:buSzPts val="1412"/>
              <a:buFont typeface="Noto Sans Symbols"/>
              <a:buChar char="▪"/>
            </a:pPr>
            <a:r>
              <a:rPr lang="en-US" sz="141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2 089 professionnels de la santé et</a:t>
            </a:r>
            <a:endParaRPr/>
          </a:p>
          <a:p>
            <a:pPr indent="-252146" lvl="0" marL="26139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2"/>
              <a:buFont typeface="Noto Sans Symbols"/>
              <a:buChar char="▪"/>
            </a:pPr>
            <a:r>
              <a:rPr lang="en-US" sz="141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3 056 autres professionnels</a:t>
            </a:r>
            <a:endParaRPr/>
          </a:p>
          <a:p>
            <a:pPr indent="-252146" lvl="0" marL="26139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2"/>
              <a:buFont typeface="Noto Sans Symbols"/>
              <a:buChar char="▪"/>
            </a:pPr>
            <a:r>
              <a:rPr lang="en-US" sz="141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1 974 chercheurs</a:t>
            </a:r>
            <a:endParaRPr/>
          </a:p>
          <a:p>
            <a:pPr indent="-252146" lvl="0" marL="26139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2"/>
              <a:buFont typeface="Noto Sans Symbols"/>
              <a:buChar char="▪"/>
            </a:pPr>
            <a:r>
              <a:rPr lang="en-US" sz="141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4 500 stagiaires</a:t>
            </a:r>
            <a:endParaRPr sz="1412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2146" lvl="0" marL="26139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2"/>
              <a:buFont typeface="Noto Sans Symbols"/>
              <a:buChar char="▪"/>
            </a:pPr>
            <a:r>
              <a:rPr lang="en-US" sz="141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927 bénévoles</a:t>
            </a:r>
            <a:endParaRPr sz="1412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2146" lvl="0" marL="26139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2"/>
              <a:buFont typeface="Noto Sans Symbols"/>
              <a:buChar char="▪"/>
            </a:pPr>
            <a:r>
              <a:rPr lang="en-US" sz="141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292 gestionnaires</a:t>
            </a:r>
            <a:endParaRPr/>
          </a:p>
          <a:p>
            <a:pPr indent="0" lvl="0" marL="9246" marR="0" rtl="0" algn="l">
              <a:lnSpc>
                <a:spcPct val="150000"/>
              </a:lnSpc>
              <a:spcBef>
                <a:spcPts val="935"/>
              </a:spcBef>
              <a:spcAft>
                <a:spcPts val="0"/>
              </a:spcAft>
              <a:buNone/>
            </a:pPr>
            <a:r>
              <a:rPr i="1" lang="en-US" sz="105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 : Rapport annuel du CHUM 2018-2019 </a:t>
            </a:r>
            <a:r>
              <a:rPr lang="en-US" sz="105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©CHUM</a:t>
            </a:r>
            <a:endParaRPr sz="105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9"/>
          <p:cNvGrpSpPr/>
          <p:nvPr/>
        </p:nvGrpSpPr>
        <p:grpSpPr>
          <a:xfrm>
            <a:off x="140582" y="24450"/>
            <a:ext cx="8862836" cy="6968021"/>
            <a:chOff x="81546" y="23751"/>
            <a:chExt cx="12175209" cy="6046734"/>
          </a:xfrm>
        </p:grpSpPr>
        <p:pic>
          <p:nvPicPr>
            <p:cNvPr id="172" name="Google Shape;172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1546" y="23751"/>
              <a:ext cx="12175209" cy="60467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1546" y="1410665"/>
              <a:ext cx="11998877" cy="36202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9"/>
          <p:cNvSpPr txBox="1"/>
          <p:nvPr>
            <p:ph type="title"/>
          </p:nvPr>
        </p:nvSpPr>
        <p:spPr>
          <a:xfrm>
            <a:off x="578426" y="492671"/>
            <a:ext cx="8202706" cy="412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9225">
            <a:spAutoFit/>
          </a:bodyPr>
          <a:lstStyle/>
          <a:p>
            <a:pPr indent="0" lvl="0" marL="9246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21">
                <a:solidFill>
                  <a:srgbClr val="FFFFFF"/>
                </a:solidFill>
              </a:rPr>
              <a:t>L’importance  des stagiaires au sein du CHUM</a:t>
            </a:r>
            <a:endParaRPr sz="2621"/>
          </a:p>
        </p:txBody>
      </p:sp>
      <p:sp>
        <p:nvSpPr>
          <p:cNvPr id="175" name="Google Shape;175;p9"/>
          <p:cNvSpPr txBox="1"/>
          <p:nvPr/>
        </p:nvSpPr>
        <p:spPr>
          <a:xfrm>
            <a:off x="6482171" y="4807592"/>
            <a:ext cx="1804133" cy="113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475">
            <a:spAutoFit/>
          </a:bodyPr>
          <a:lstStyle/>
          <a:p>
            <a:pPr indent="0" lvl="0" marL="924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Source : Rapport annuel du CHUM 2018-2019</a:t>
            </a:r>
            <a:endParaRPr sz="65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 txBox="1"/>
          <p:nvPr/>
        </p:nvSpPr>
        <p:spPr>
          <a:xfrm>
            <a:off x="408783" y="5673576"/>
            <a:ext cx="339286" cy="12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775">
            <a:spAutoFit/>
          </a:bodyPr>
          <a:lstStyle/>
          <a:p>
            <a:pPr indent="0" lvl="0" marL="924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©CHUM</a:t>
            </a:r>
            <a:endParaRPr sz="72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HUM Pot 16_9 final">
  <a:themeElements>
    <a:clrScheme name="Personnalisée 5">
      <a:dk1>
        <a:srgbClr val="004071"/>
      </a:dk1>
      <a:lt1>
        <a:srgbClr val="FFFFFF"/>
      </a:lt1>
      <a:dk2>
        <a:srgbClr val="000000"/>
      </a:dk2>
      <a:lt2>
        <a:srgbClr val="6DCFF6"/>
      </a:lt2>
      <a:accent1>
        <a:srgbClr val="004071"/>
      </a:accent1>
      <a:accent2>
        <a:srgbClr val="6DCFF6"/>
      </a:accent2>
      <a:accent3>
        <a:srgbClr val="FFFCD5"/>
      </a:accent3>
      <a:accent4>
        <a:srgbClr val="72BF44"/>
      </a:accent4>
      <a:accent5>
        <a:srgbClr val="00A88E"/>
      </a:accent5>
      <a:accent6>
        <a:srgbClr val="2FABCA"/>
      </a:accent6>
      <a:hlink>
        <a:srgbClr val="63635F"/>
      </a:hlink>
      <a:folHlink>
        <a:srgbClr val="8887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2021-04-26T00:27:15Z</dcterms:created>
  <dc:creator>Bouchard-Coulombe Camille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7d8d5d-78e2-4a62-9fcd-016eb5e4c57c_Enabled">
    <vt:lpwstr>true</vt:lpwstr>
  </property>
  <property fmtid="{D5CDD505-2E9C-101B-9397-08002B2CF9AE}" pid="3" name="MSIP_Label_6a7d8d5d-78e2-4a62-9fcd-016eb5e4c57c_SetDate">
    <vt:lpwstr>2022-06-28T15:07:18Z</vt:lpwstr>
  </property>
  <property fmtid="{D5CDD505-2E9C-101B-9397-08002B2CF9AE}" pid="4" name="MSIP_Label_6a7d8d5d-78e2-4a62-9fcd-016eb5e4c57c_Method">
    <vt:lpwstr>Standard</vt:lpwstr>
  </property>
  <property fmtid="{D5CDD505-2E9C-101B-9397-08002B2CF9AE}" pid="5" name="MSIP_Label_6a7d8d5d-78e2-4a62-9fcd-016eb5e4c57c_Name">
    <vt:lpwstr>Général</vt:lpwstr>
  </property>
  <property fmtid="{D5CDD505-2E9C-101B-9397-08002B2CF9AE}" pid="6" name="MSIP_Label_6a7d8d5d-78e2-4a62-9fcd-016eb5e4c57c_SiteId">
    <vt:lpwstr>06e1fe28-5f8b-4075-bf6c-ae24be1a7992</vt:lpwstr>
  </property>
  <property fmtid="{D5CDD505-2E9C-101B-9397-08002B2CF9AE}" pid="7" name="MSIP_Label_6a7d8d5d-78e2-4a62-9fcd-016eb5e4c57c_ActionId">
    <vt:lpwstr>27e5eb2a-7efe-438d-a48b-eee8e8f911dc</vt:lpwstr>
  </property>
  <property fmtid="{D5CDD505-2E9C-101B-9397-08002B2CF9AE}" pid="8" name="MSIP_Label_6a7d8d5d-78e2-4a62-9fcd-016eb5e4c57c_ContentBits">
    <vt:lpwstr>0</vt:lpwstr>
  </property>
</Properties>
</file>