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4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7" r:id="rId6"/>
    <p:sldId id="275" r:id="rId7"/>
    <p:sldId id="278" r:id="rId8"/>
    <p:sldId id="280" r:id="rId9"/>
    <p:sldId id="279" r:id="rId10"/>
    <p:sldId id="276" r:id="rId11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1" autoAdjust="0"/>
  </p:normalViewPr>
  <p:slideViewPr>
    <p:cSldViewPr snapToGrid="0" snapToObjects="1">
      <p:cViewPr varScale="1">
        <p:scale>
          <a:sx n="75" d="100"/>
          <a:sy n="75" d="100"/>
        </p:scale>
        <p:origin x="2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76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="" xmlns:a16="http://schemas.microsoft.com/office/drawing/2014/main" id="{0FE9452A-E744-4B97-AF2B-A6B16E43A9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C6F94986-2184-4310-AFDE-7E243418E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00CAE-7CC5-4B48-9C4F-D16EDC5F2892}" type="datetimeFigureOut">
              <a:rPr lang="fr-FR" smtClean="0"/>
              <a:t>11/02/2021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A28CF951-D472-47A3-80DE-06D13C376C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BF073824-16B6-4D7E-8FC2-EC2B79B401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56622-EB0F-4BF9-BB61-2E9795FE47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8299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06F3A-0EA7-409B-B0DC-6A91677027C7}" type="datetimeFigureOut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rtl="0"/>
            <a:r>
              <a:rPr lang="fr-FR" sz="1200" b="0" i="0" u="none" strike="noStrike" kern="1200" baseline="0" dirty="0">
                <a:solidFill>
                  <a:srgbClr val="000000"/>
                </a:solidFill>
                <a:latin typeface="Calibri" panose="020F0502020204030204" pitchFamily="34" charset="0"/>
              </a:rPr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5D337-589F-421E-9A56-D6BBCACB5B07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1518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fr-FR" sz="1200" b="0" i="0" u="none" strike="noStrike" kern="1200" baseline="0" smtClean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noProof="0" smtClean="0"/>
              <a:t>1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65209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450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440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839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382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070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D337-589F-421E-9A56-D6BBCACB5B0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768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 smtClean="0"/>
              <a:t>Modifiez le style des sous-titres du masque</a:t>
            </a:r>
            <a:endParaRPr lang="fr-FR" noProof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A255107F-0A22-407D-9849-8869A6ACB4D3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02325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E8A1F4-19D1-42B3-91F0-4B0F05DA23E2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38631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99FCC5-947F-431F-B8AD-31DCD83D2B48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9800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 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Zone de texte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246BF2-7124-40DE-A4D2-C736819768AC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0505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avec l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7E56F5-1641-4103-BE56-E22170A94AEC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7856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avec le nom,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 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Zone de texte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69E47D-67B4-4A73-AB77-F11D36BE7A96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044187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2E85DE-2113-4AD4-A01B-AC329D9F0410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85960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24C029-64F0-44BA-B4EA-205E7FC42440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02126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F95641-A148-43E2-AF3B-88194EE1A578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4754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47B841-DBEF-4CFE-BA55-3AAD12C4A2CF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6654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C22E8F-7FD3-405A-ACD8-74FDF2C95ED6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07458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C99DE-5382-422D-8C08-7A0947B22EC9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2310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à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52F7351-6282-479C-8AC9-76D0BBCFED44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8" name="Espace réservé a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8729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5052D08-3BDA-4A48-AA90-085E90A914C4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4055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F0CCA5-A3AF-4D35-A73A-CF4084D2E304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9307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72FFAB-2A54-4986-8F91-B0B990E9C68B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4097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4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09040A1-1BAB-4B0E-A1E4-1CDB1B3D6103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7908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7ED0BCD1-D4BB-42FE-88BB-D4F989A70CE8}" type="datetime1">
              <a:rPr lang="fr-FR" noProof="0" smtClean="0"/>
              <a:t>11/02/2021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69E57DC2-970A-4B3E-BB1C-7A09969E49DF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450657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5.png"/></Relationships>

</file>

<file path=ppt/slides/_rels/slide4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notesSlide" Target="../notesSlides/notesSlide4.xml"/><Relationship Id="rId7" Type="http://schemas.openxmlformats.org/officeDocument/2006/relationships/hyperlink" Target="about:blank" TargetMode="External"/><Relationship Id="rId12" Type="http://schemas.openxmlformats.org/officeDocument/2006/relationships/hyperlink" Target="about:blank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11" Type="http://schemas.openxmlformats.org/officeDocument/2006/relationships/hyperlink" Target="about:blank" TargetMode="External"/><Relationship Id="rId5" Type="http://schemas.openxmlformats.org/officeDocument/2006/relationships/image" Target="../media/image4.png"/><Relationship Id="rId10" Type="http://schemas.openxmlformats.org/officeDocument/2006/relationships/hyperlink" Target="about:blank" TargetMode="External"/><Relationship Id="rId4" Type="http://schemas.openxmlformats.org/officeDocument/2006/relationships/image" Target="../media/image6.jpeg"/><Relationship Id="rId9" Type="http://schemas.openxmlformats.org/officeDocument/2006/relationships/hyperlink" Target="about:blank" TargetMode="External"/></Relationships>

</file>

<file path=ppt/slides/_rels/slide5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13" Type="http://schemas.openxmlformats.org/officeDocument/2006/relationships/hyperlink" Target="about:blank" TargetMode="External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12" Type="http://schemas.openxmlformats.org/officeDocument/2006/relationships/hyperlink" Target="about:blank" TargetMode="Externa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hyperlink" Target="about:blank" TargetMode="External"/><Relationship Id="rId5" Type="http://schemas.openxmlformats.org/officeDocument/2006/relationships/image" Target="../media/image6.jpeg"/><Relationship Id="rId10" Type="http://schemas.openxmlformats.org/officeDocument/2006/relationships/hyperlink" Target="about:blank" TargetMode="External"/><Relationship Id="rId4" Type="http://schemas.openxmlformats.org/officeDocument/2006/relationships/notesSlide" Target="../notesSlides/notesSlide5.xml"/><Relationship Id="rId9" Type="http://schemas.openxmlformats.org/officeDocument/2006/relationships/hyperlink" Target="about:blank" TargetMode="External"/></Relationships>

</file>

<file path=ppt/slides/_rels/slide6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6.xml"/></Relationships>
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40C7600-5BA8-4A54-887F-74AF87750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207" y="1093483"/>
            <a:ext cx="10097728" cy="1058849"/>
          </a:xfrm>
        </p:spPr>
        <p:txBody>
          <a:bodyPr rtlCol="0">
            <a:normAutofit fontScale="90000"/>
          </a:bodyPr>
          <a:lstStyle/>
          <a:p>
            <a:pPr algn="ctr"/>
            <a:r>
              <a:rPr lang="fr-FR" sz="8900" dirty="0"/>
              <a:t>Bienvenue</a:t>
            </a:r>
            <a:r>
              <a:rPr lang="fr-FR" sz="7200" dirty="0"/>
              <a:t> </a:t>
            </a:r>
            <a:r>
              <a:rPr lang="fr-FR" sz="8000" dirty="0"/>
              <a:t>au CHUM 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032387" y="2733368"/>
            <a:ext cx="10127738" cy="3057832"/>
          </a:xfrm>
        </p:spPr>
        <p:txBody>
          <a:bodyPr>
            <a:normAutofit/>
          </a:bodyPr>
          <a:lstStyle/>
          <a:p>
            <a:pPr algn="ctr"/>
            <a:r>
              <a:rPr lang="fr-CA" sz="3200" dirty="0"/>
              <a:t>Accueil virtuel</a:t>
            </a:r>
          </a:p>
          <a:p>
            <a:pPr algn="ctr"/>
            <a:r>
              <a:rPr lang="fr-CA" sz="4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SPSS du CHUM – </a:t>
            </a:r>
            <a:r>
              <a:rPr lang="fr-CA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FiQ</a:t>
            </a:r>
            <a:r>
              <a:rPr lang="fr-CA" sz="4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fr-CA" sz="4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Votre </a:t>
            </a:r>
            <a:r>
              <a:rPr lang="fr-CA" sz="4400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syndicat </a:t>
            </a:r>
          </a:p>
          <a:p>
            <a:endParaRPr lang="fr-CA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26" y="4906297"/>
            <a:ext cx="3358207" cy="146327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9910" y="4947952"/>
            <a:ext cx="1421616" cy="142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72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="" xmlns:a16="http://schemas.microsoft.com/office/drawing/2014/main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="" xmlns:a16="http://schemas.microsoft.com/office/drawing/2014/main" id="{D44BCB7C-A6FC-4118-9027-468ECFDE6455}"/>
              </a:ext>
            </a:extLst>
          </p:cNvPr>
          <p:cNvSpPr txBox="1">
            <a:spLocks/>
          </p:cNvSpPr>
          <p:nvPr/>
        </p:nvSpPr>
        <p:spPr>
          <a:xfrm>
            <a:off x="1547680" y="341945"/>
            <a:ext cx="9415287" cy="142786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>
                <a:latin typeface="Arial Black" panose="020B0A04020102020204" pitchFamily="34" charset="0"/>
              </a:rPr>
              <a:t>SPSS du CHUM – </a:t>
            </a:r>
            <a:r>
              <a:rPr lang="fr-FR" dirty="0" err="1" smtClean="0">
                <a:latin typeface="Arial Black" panose="020B0A04020102020204" pitchFamily="34" charset="0"/>
              </a:rPr>
              <a:t>FiQ</a:t>
            </a:r>
            <a:r>
              <a:rPr lang="fr-FR" dirty="0" smtClean="0">
                <a:latin typeface="Arial Black" panose="020B0A04020102020204" pitchFamily="34" charset="0"/>
              </a:rPr>
              <a:t> votre syndicat local</a:t>
            </a:r>
            <a:endParaRPr lang="fr-FR" dirty="0">
              <a:latin typeface="Arial Black" panose="020B0A040201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007" y="445421"/>
            <a:ext cx="1246089" cy="5429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81999" y="529353"/>
            <a:ext cx="873321" cy="873321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="" xmlns:a16="http://schemas.microsoft.com/office/drawing/2014/main" id="{4B64FA72-B055-4AE3-A6FD-8071BD687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6916" y="1957215"/>
            <a:ext cx="11100619" cy="4401528"/>
          </a:xfrm>
        </p:spPr>
        <p:txBody>
          <a:bodyPr rtlCol="0">
            <a:normAutofit fontScale="25000" lnSpcReduction="20000"/>
          </a:bodyPr>
          <a:lstStyle/>
          <a:p>
            <a:pPr algn="ctr"/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est une fédération, regroupant près de 33 syndicats dont fait partie le SPSS du CHUM. La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compte environ 76 000 membres, dont 90% de femmes, tandis que le spss du chum représente environ 3200 membres répartis dans nos divers pavillons ainsi que les membres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Optilab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CA" sz="9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sz="9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a pour objet l’étude, la sauvegarde, la défense et le développement des intérêts économiques, sociaux, moraux, éducatifs et professionnels de ses membres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ainsi que la 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négociation et l’application des dispositions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nationales. Ce 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qui signifie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 la </a:t>
            </a:r>
            <a:r>
              <a:rPr lang="fr-CA" sz="9600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convention collective </a:t>
            </a:r>
            <a:r>
              <a:rPr lang="fr-CA" sz="9600" b="1" dirty="0" smtClean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nationale,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signée avec le gouvernement, est négociée par la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tandis que notre </a:t>
            </a:r>
            <a:r>
              <a:rPr lang="fr-CA" sz="9600" b="1" dirty="0" smtClean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convention collective locale,</a:t>
            </a:r>
            <a:r>
              <a:rPr lang="fr-CA" sz="9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signée </a:t>
            </a:r>
            <a:r>
              <a:rPr lang="fr-CA" sz="9600" dirty="0">
                <a:ea typeface="Calibri" panose="020F0502020204030204" pitchFamily="34" charset="0"/>
                <a:cs typeface="Times New Roman" panose="02020603050405020304" pitchFamily="18" charset="0"/>
              </a:rPr>
              <a:t>avec le 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CHUM est négocié par le SPSS du CHUM. La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représente les travailleuses de la catégorie 1 : infirmières, infirmières auxiliaires, inhalothérapeutes et </a:t>
            </a:r>
            <a:r>
              <a:rPr lang="fr-CA" sz="9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perfusionnistes</a:t>
            </a:r>
            <a:r>
              <a:rPr lang="fr-CA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cliniques</a:t>
            </a:r>
            <a:endParaRPr lang="fr-CA" sz="9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C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rtl="0"/>
            <a:endParaRPr lang="fr-F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20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="" xmlns:a16="http://schemas.microsoft.com/office/drawing/2014/main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="" xmlns:a16="http://schemas.microsoft.com/office/drawing/2014/main" id="{D44BCB7C-A6FC-4118-9027-468ECFDE6455}"/>
              </a:ext>
            </a:extLst>
          </p:cNvPr>
          <p:cNvSpPr txBox="1">
            <a:spLocks/>
          </p:cNvSpPr>
          <p:nvPr/>
        </p:nvSpPr>
        <p:spPr>
          <a:xfrm>
            <a:off x="1547680" y="341945"/>
            <a:ext cx="9415287" cy="142786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>
                <a:latin typeface="Arial Black" panose="020B0A04020102020204" pitchFamily="34" charset="0"/>
              </a:rPr>
              <a:t>SPSS du CHUM – </a:t>
            </a:r>
            <a:r>
              <a:rPr lang="fr-FR" dirty="0" err="1" smtClean="0">
                <a:latin typeface="Arial Black" panose="020B0A04020102020204" pitchFamily="34" charset="0"/>
              </a:rPr>
              <a:t>FiQ</a:t>
            </a:r>
            <a:r>
              <a:rPr lang="fr-FR" dirty="0" smtClean="0">
                <a:latin typeface="Arial Black" panose="020B0A04020102020204" pitchFamily="34" charset="0"/>
              </a:rPr>
              <a:t> votre syndicat local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="" xmlns:a16="http://schemas.microsoft.com/office/drawing/2014/main" id="{B7229F03-58B5-49DD-8433-3B7E18162D30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2052" y="1932027"/>
            <a:ext cx="9829947" cy="47869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fédération interprofessionnelle de la santé du </a:t>
            </a:r>
            <a:r>
              <a:rPr lang="fr-CA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québec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 sur Facebook, Twitter et sur le web </a:t>
            </a:r>
            <a:r>
              <a:rPr lang="fr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www.fiqsante.qc.ca</a:t>
            </a:r>
            <a:r>
              <a:rPr lang="fr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vous pourrez consulter au besoin.</a:t>
            </a:r>
          </a:p>
          <a:p>
            <a:pPr algn="ctr">
              <a:lnSpc>
                <a:spcPct val="115000"/>
              </a:lnSpc>
            </a:pPr>
            <a:endParaRPr lang="fr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aussi une page web spécifique pour le spss</a:t>
            </a:r>
            <a:r>
              <a:rPr lang="fr-CA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CA" b="1" u="sng" dirty="0">
                <a:hlinkClick r:id="rId5"/>
              </a:rPr>
              <a:t>www.fiqsante.qc.ca/chum</a:t>
            </a:r>
            <a:endParaRPr lang="fr-CA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Nous vous invitons à nous rejoindre sur la page Facebook du spss du CHUM - </a:t>
            </a:r>
            <a:r>
              <a:rPr lang="fr-CA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fiq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  </a:t>
            </a:r>
            <a: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CA" b="1" u="sng" dirty="0" smtClean="0">
                <a:hlinkClick r:id="rId6"/>
              </a:rPr>
              <a:t>https</a:t>
            </a:r>
            <a:r>
              <a:rPr lang="fr-CA" b="1" u="sng" dirty="0">
                <a:hlinkClick r:id="rId6"/>
              </a:rPr>
              <a:t>://</a:t>
            </a:r>
            <a:r>
              <a:rPr lang="fr-CA" b="1" u="sng" dirty="0" smtClean="0">
                <a:hlinkClick r:id="rId6"/>
              </a:rPr>
              <a:t>www.facebook.com/SPSS-CHUm</a:t>
            </a:r>
            <a:endParaRPr lang="fr-CA" b="1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fr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plus d’informations sur toute question </a:t>
            </a:r>
            <a:r>
              <a:rPr lang="fr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d’ordre </a:t>
            </a:r>
            <a:r>
              <a:rPr lang="fr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syndical, un congé de maternité, une situation d’invalidité, la durée de votre  période de probation, comment appliquer sur un poste, comment obtenir un remplacement…vous pouvez nous rejoindre:</a:t>
            </a:r>
          </a:p>
          <a:p>
            <a:pPr algn="l">
              <a:lnSpc>
                <a:spcPct val="115000"/>
              </a:lnSpc>
            </a:pPr>
            <a:r>
              <a:rPr lang="fr-CA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514-890-8000 poste </a:t>
            </a:r>
            <a:r>
              <a:rPr lang="fr-CA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34298</a:t>
            </a:r>
            <a:r>
              <a:rPr lang="fr-CA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par courriel: </a:t>
            </a:r>
            <a:r>
              <a:rPr lang="fr-CA" sz="24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spss.chum@ssss.gouv.qc.ca</a:t>
            </a:r>
          </a:p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18003" y="4325480"/>
            <a:ext cx="487722" cy="48772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9007" y="445421"/>
            <a:ext cx="1246089" cy="5429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81999" y="529353"/>
            <a:ext cx="873321" cy="87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7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="" xmlns:a16="http://schemas.microsoft.com/office/drawing/2014/main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="" xmlns:a16="http://schemas.microsoft.com/office/drawing/2014/main" id="{D44BCB7C-A6FC-4118-9027-468ECFDE6455}"/>
              </a:ext>
            </a:extLst>
          </p:cNvPr>
          <p:cNvSpPr txBox="1">
            <a:spLocks/>
          </p:cNvSpPr>
          <p:nvPr/>
        </p:nvSpPr>
        <p:spPr>
          <a:xfrm>
            <a:off x="1547680" y="341946"/>
            <a:ext cx="9415287" cy="84775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>
                <a:latin typeface="Arial Black" panose="020B0A04020102020204" pitchFamily="34" charset="0"/>
              </a:rPr>
              <a:t>liens utiles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="" xmlns:a16="http://schemas.microsoft.com/office/drawing/2014/main" id="{B7229F03-58B5-49DD-8433-3B7E18162D30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2052" y="2062527"/>
            <a:ext cx="9995359" cy="46564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007" y="445421"/>
            <a:ext cx="1246089" cy="5429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81999" y="529353"/>
            <a:ext cx="873321" cy="873321"/>
          </a:xfrm>
          <a:prstGeom prst="rect">
            <a:avLst/>
          </a:prstGeom>
        </p:spPr>
      </p:pic>
      <p:sp>
        <p:nvSpPr>
          <p:cNvPr id="10" name="Espace réservé du texte 2">
            <a:extLst>
              <a:ext uri="{FF2B5EF4-FFF2-40B4-BE49-F238E27FC236}">
                <a16:creationId xmlns="" xmlns:a16="http://schemas.microsoft.com/office/drawing/2014/main" id="{31F2EE58-B871-49B9-88B7-125E7FEA0A4E}"/>
              </a:ext>
            </a:extLst>
          </p:cNvPr>
          <p:cNvSpPr txBox="1">
            <a:spLocks/>
          </p:cNvSpPr>
          <p:nvPr/>
        </p:nvSpPr>
        <p:spPr>
          <a:xfrm>
            <a:off x="1141411" y="1189704"/>
            <a:ext cx="9906000" cy="52773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5000" dirty="0" smtClean="0"/>
              <a:t>Convention collective nationale : </a:t>
            </a:r>
          </a:p>
          <a:p>
            <a:pPr algn="l"/>
            <a:r>
              <a:rPr lang="fr-CA" sz="5000" dirty="0" smtClean="0">
                <a:hlinkClick r:id="rId7"/>
              </a:rPr>
              <a:t>http</a:t>
            </a:r>
            <a:r>
              <a:rPr lang="fr-CA" sz="5000" dirty="0">
                <a:hlinkClick r:id="rId7"/>
              </a:rPr>
              <a:t>://</a:t>
            </a:r>
            <a:r>
              <a:rPr lang="fr-CA" sz="5000" dirty="0" smtClean="0">
                <a:hlinkClick r:id="rId7"/>
              </a:rPr>
              <a:t>www.fiqsante.qc.ca/wp-content/uploads/2016/10/2016-convention-collective-web-2016-2020-fr.pdf?download=1 </a:t>
            </a:r>
            <a:endParaRPr lang="fr-CA" sz="5000" dirty="0" smtClean="0"/>
          </a:p>
          <a:p>
            <a:pPr algn="l"/>
            <a:r>
              <a:rPr lang="fr-CA" sz="5000" dirty="0"/>
              <a:t>Échelles salariales et nomenclature des titres d’emploi:</a:t>
            </a:r>
          </a:p>
          <a:p>
            <a:pPr algn="l"/>
            <a:r>
              <a:rPr lang="fr-CA" sz="5000" dirty="0"/>
              <a:t> </a:t>
            </a:r>
            <a:r>
              <a:rPr lang="fr-CA" sz="5000" dirty="0">
                <a:hlinkClick r:id="rId8"/>
              </a:rPr>
              <a:t>http://</a:t>
            </a:r>
            <a:r>
              <a:rPr lang="fr-CA" sz="5000" dirty="0" smtClean="0">
                <a:hlinkClick r:id="rId8"/>
              </a:rPr>
              <a:t>www.fiqsante.qc.ca/chum/wp-content/uploads/2016/10/Echelles_salariales_Web_2016-2020_FR.pdf?download=1</a:t>
            </a:r>
            <a:endParaRPr lang="fr-CA" sz="5000" dirty="0" smtClean="0"/>
          </a:p>
          <a:p>
            <a:pPr algn="l"/>
            <a:r>
              <a:rPr lang="fr-CA" sz="5000" dirty="0" smtClean="0"/>
              <a:t>Convention collective locale: </a:t>
            </a:r>
          </a:p>
          <a:p>
            <a:pPr algn="l"/>
            <a:r>
              <a:rPr lang="fr-CA" sz="5000" dirty="0">
                <a:hlinkClick r:id="rId9"/>
              </a:rPr>
              <a:t>http://</a:t>
            </a:r>
            <a:r>
              <a:rPr lang="fr-CA" sz="5000" dirty="0" smtClean="0">
                <a:hlinkClick r:id="rId9"/>
              </a:rPr>
              <a:t>www.fiqsante.qc.ca/chum/wp-content/uploads/sites/26/2017/11/2007-04-04_Convention_collective_negociee_localement.pdf?download=1</a:t>
            </a:r>
            <a:endParaRPr lang="fr-CA" sz="5000" dirty="0" smtClean="0"/>
          </a:p>
          <a:p>
            <a:pPr algn="l"/>
            <a:r>
              <a:rPr lang="fr-CA" sz="5000" dirty="0" smtClean="0"/>
              <a:t>Brochure sur les droits parentaux: </a:t>
            </a:r>
          </a:p>
          <a:p>
            <a:pPr algn="l"/>
            <a:r>
              <a:rPr lang="fr-CA" sz="5000" dirty="0">
                <a:hlinkClick r:id="rId10" invalidUrl="https:///"/>
              </a:rPr>
              <a:t>https:/http://</a:t>
            </a:r>
            <a:r>
              <a:rPr lang="fr-CA" sz="5000" dirty="0" smtClean="0">
                <a:hlinkClick r:id="rId11" invalidUrl="https:///"/>
              </a:rPr>
              <a:t>www.fiqsante.qc.ca/wp-content/uploads/2017/02/F_maternitesansdanger_17web.pdf?download=1  </a:t>
            </a:r>
            <a:endParaRPr lang="fr-CA" sz="5000" dirty="0" smtClean="0"/>
          </a:p>
          <a:p>
            <a:pPr algn="l"/>
            <a:r>
              <a:rPr lang="fr-CA" sz="5000" dirty="0" smtClean="0"/>
              <a:t>Brochure </a:t>
            </a:r>
            <a:r>
              <a:rPr lang="fr-CA" sz="5000" dirty="0"/>
              <a:t>sur la </a:t>
            </a:r>
            <a:r>
              <a:rPr lang="fr-CA" sz="5000" dirty="0" smtClean="0"/>
              <a:t>retraite:</a:t>
            </a:r>
            <a:endParaRPr lang="fr-CA" sz="5000" dirty="0"/>
          </a:p>
          <a:p>
            <a:pPr algn="l"/>
            <a:r>
              <a:rPr lang="fr-CA" sz="5000" dirty="0"/>
              <a:t> </a:t>
            </a:r>
            <a:r>
              <a:rPr lang="fr-CA" sz="5000" dirty="0" smtClean="0">
                <a:hlinkClick r:id="rId12"/>
              </a:rPr>
              <a:t>http</a:t>
            </a:r>
            <a:r>
              <a:rPr lang="fr-CA" sz="5000" dirty="0">
                <a:hlinkClick r:id="rId12"/>
              </a:rPr>
              <a:t>://</a:t>
            </a:r>
            <a:r>
              <a:rPr lang="fr-CA" sz="5000" dirty="0" smtClean="0">
                <a:hlinkClick r:id="rId12"/>
              </a:rPr>
              <a:t>www.fiqsante.qc.ca/wp-content/uploads/2020/04/Fr_RREGOP_FIQ_2ed_7_20_W.pdf?download=1</a:t>
            </a:r>
            <a:endParaRPr lang="fr-CA" sz="5000" dirty="0"/>
          </a:p>
          <a:p>
            <a:pPr marL="285750" indent="-285750" algn="l">
              <a:buFontTx/>
              <a:buChar char="-"/>
            </a:pPr>
            <a:endParaRPr lang="fr-CA" sz="2600" dirty="0" smtClean="0"/>
          </a:p>
          <a:p>
            <a:pPr marL="285750" indent="-285750" algn="l">
              <a:buFontTx/>
              <a:buChar char="-"/>
            </a:pPr>
            <a:endParaRPr lang="fr-CA" dirty="0" smtClean="0"/>
          </a:p>
          <a:p>
            <a:pPr marL="285750" indent="-285750" algn="l">
              <a:buFontTx/>
              <a:buChar char="-"/>
            </a:pPr>
            <a:endParaRPr lang="fr-CA" dirty="0" smtClean="0"/>
          </a:p>
          <a:p>
            <a:pPr algn="l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8396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="" xmlns:a16="http://schemas.microsoft.com/office/drawing/2014/main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449" y="10"/>
            <a:ext cx="12191980" cy="685799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="" xmlns:a16="http://schemas.microsoft.com/office/drawing/2014/main" id="{D44BCB7C-A6FC-4118-9027-468ECFDE6455}"/>
              </a:ext>
            </a:extLst>
          </p:cNvPr>
          <p:cNvSpPr txBox="1">
            <a:spLocks/>
          </p:cNvSpPr>
          <p:nvPr/>
        </p:nvSpPr>
        <p:spPr>
          <a:xfrm>
            <a:off x="1547680" y="341946"/>
            <a:ext cx="9415287" cy="1306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>
                <a:latin typeface="Arial Black" panose="020B0A04020102020204" pitchFamily="34" charset="0"/>
              </a:rPr>
              <a:t>SPSS du CHUM – </a:t>
            </a:r>
            <a:r>
              <a:rPr lang="fr-FR" dirty="0" err="1" smtClean="0">
                <a:latin typeface="Arial Black" panose="020B0A04020102020204" pitchFamily="34" charset="0"/>
              </a:rPr>
              <a:t>FiQ</a:t>
            </a:r>
            <a:r>
              <a:rPr lang="fr-FR" dirty="0" smtClean="0">
                <a:latin typeface="Arial Black" panose="020B0A04020102020204" pitchFamily="34" charset="0"/>
              </a:rPr>
              <a:t> </a:t>
            </a:r>
            <a:r>
              <a:rPr lang="fr-FR" sz="4400" dirty="0" smtClean="0">
                <a:latin typeface="Arial Black" panose="020B0A04020102020204" pitchFamily="34" charset="0"/>
              </a:rPr>
              <a:t>adresses d’intérêt</a:t>
            </a:r>
            <a:endParaRPr lang="fr-FR" sz="4400" dirty="0">
              <a:latin typeface="Arial Black" panose="020B0A04020102020204" pitchFamily="34" charset="0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="" xmlns:a16="http://schemas.microsoft.com/office/drawing/2014/main" id="{B7229F03-58B5-49DD-8433-3B7E18162D30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2052" y="2062527"/>
            <a:ext cx="9995359" cy="46564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007" y="445421"/>
            <a:ext cx="1246089" cy="5429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1999" y="529353"/>
            <a:ext cx="873321" cy="873321"/>
          </a:xfrm>
          <a:prstGeom prst="rect">
            <a:avLst/>
          </a:prstGeom>
        </p:spPr>
      </p:pic>
      <p:sp>
        <p:nvSpPr>
          <p:cNvPr id="11" name="Espace réservé du contenu 2">
            <a:extLst>
              <a:ext uri="{FF2B5EF4-FFF2-40B4-BE49-F238E27FC236}">
                <a16:creationId xmlns="" xmlns:a16="http://schemas.microsoft.com/office/drawing/2014/main" id="{70751F75-56E5-4568-A1D1-D53038AA71E6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29007" y="1648233"/>
            <a:ext cx="11202553" cy="50707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3600" dirty="0" smtClean="0"/>
              <a:t>Présidente: Nathalie Bélanger (poste 15888)</a:t>
            </a:r>
          </a:p>
          <a:p>
            <a:pPr algn="l"/>
            <a:r>
              <a:rPr lang="fr-CA" sz="3600" dirty="0" smtClean="0">
                <a:solidFill>
                  <a:schemeClr val="bg1"/>
                </a:solidFill>
                <a:hlinkClick r:id="rId8"/>
              </a:rPr>
              <a:t>spss.presidente.chum@ssss.gouv.qc.ca</a:t>
            </a:r>
            <a:endParaRPr lang="fr-CA" sz="3600" dirty="0" smtClean="0"/>
          </a:p>
          <a:p>
            <a:pPr algn="l"/>
            <a:r>
              <a:rPr lang="en-CA" sz="3600" dirty="0" smtClean="0"/>
              <a:t>relation travail: caroline flageol et Julie bisson (poste 34298) </a:t>
            </a:r>
            <a:r>
              <a:rPr lang="fr-CA" sz="3600" dirty="0" smtClean="0">
                <a:hlinkClick r:id="rId9"/>
              </a:rPr>
              <a:t>spss.agente.chum@ssss.gouv.qc.ca</a:t>
            </a:r>
            <a:endParaRPr lang="en-CA" sz="3600" dirty="0" smtClean="0"/>
          </a:p>
          <a:p>
            <a:pPr algn="l"/>
            <a:r>
              <a:rPr lang="en-CA" sz="3600" dirty="0" smtClean="0"/>
              <a:t>invalidité: </a:t>
            </a:r>
            <a:r>
              <a:rPr lang="en-CA" sz="3600" dirty="0" err="1" smtClean="0"/>
              <a:t>marie</a:t>
            </a:r>
            <a:r>
              <a:rPr lang="en-CA" sz="3600" dirty="0" smtClean="0"/>
              <a:t>-Matilde </a:t>
            </a:r>
            <a:r>
              <a:rPr lang="en-CA" sz="3600" dirty="0" err="1" smtClean="0"/>
              <a:t>adam</a:t>
            </a:r>
            <a:r>
              <a:rPr lang="en-CA" sz="3600" dirty="0" smtClean="0"/>
              <a:t>-Charles (poste 15009)</a:t>
            </a:r>
          </a:p>
          <a:p>
            <a:pPr algn="l"/>
            <a:r>
              <a:rPr lang="fr-CA" sz="3600" dirty="0" smtClean="0">
                <a:hlinkClick r:id="rId10"/>
              </a:rPr>
              <a:t>spss.inval.chum@ssss.gouv.qc.ca</a:t>
            </a:r>
            <a:r>
              <a:rPr lang="en-CA" sz="3600" dirty="0" smtClean="0"/>
              <a:t> </a:t>
            </a:r>
          </a:p>
          <a:p>
            <a:pPr algn="l"/>
            <a:r>
              <a:rPr lang="en-CA" sz="3600" dirty="0" smtClean="0"/>
              <a:t>Organisation travail: Sylvie Leduc et </a:t>
            </a:r>
            <a:r>
              <a:rPr lang="en-CA" sz="3600" dirty="0" err="1" smtClean="0"/>
              <a:t>karina</a:t>
            </a:r>
            <a:r>
              <a:rPr lang="en-CA" sz="3600" dirty="0" smtClean="0"/>
              <a:t> </a:t>
            </a:r>
            <a:r>
              <a:rPr lang="en-CA" sz="3600" dirty="0" err="1" smtClean="0"/>
              <a:t>therrien</a:t>
            </a:r>
            <a:r>
              <a:rPr lang="en-CA" sz="3600" dirty="0" smtClean="0"/>
              <a:t> (poste 26593) </a:t>
            </a:r>
            <a:r>
              <a:rPr lang="fr-CA" sz="3600" dirty="0" smtClean="0">
                <a:hlinkClick r:id="rId11"/>
              </a:rPr>
              <a:t>spss.tot.chum@ssss.gouv.qc.ca</a:t>
            </a:r>
            <a:endParaRPr lang="en-CA" sz="3600" dirty="0" smtClean="0"/>
          </a:p>
          <a:p>
            <a:pPr algn="l"/>
            <a:r>
              <a:rPr lang="en-CA" sz="3600" dirty="0" smtClean="0"/>
              <a:t>Condition feminine: kime gobeil (poste 35429)</a:t>
            </a:r>
          </a:p>
          <a:p>
            <a:pPr algn="l"/>
            <a:r>
              <a:rPr lang="fr-CA" sz="3600" dirty="0" smtClean="0">
                <a:hlinkClick r:id="rId12"/>
              </a:rPr>
              <a:t>spss.condf.chum@ssss.gouv.qc.ca</a:t>
            </a:r>
            <a:endParaRPr lang="en-CA" sz="3600" dirty="0" smtClean="0"/>
          </a:p>
          <a:p>
            <a:pPr algn="l"/>
            <a:r>
              <a:rPr lang="en-CA" sz="3600" dirty="0" err="1"/>
              <a:t>Secretaire</a:t>
            </a:r>
            <a:r>
              <a:rPr lang="en-CA" sz="3600" dirty="0"/>
              <a:t>: </a:t>
            </a:r>
            <a:r>
              <a:rPr lang="en-CA" sz="3600" dirty="0" err="1"/>
              <a:t>nancy</a:t>
            </a:r>
            <a:r>
              <a:rPr lang="en-CA" sz="3600" dirty="0"/>
              <a:t> </a:t>
            </a:r>
            <a:r>
              <a:rPr lang="en-CA" sz="3600" dirty="0" err="1" smtClean="0"/>
              <a:t>métiver</a:t>
            </a:r>
            <a:r>
              <a:rPr lang="en-CA" sz="3600" dirty="0" smtClean="0"/>
              <a:t> (poste 14857)</a:t>
            </a:r>
            <a:endParaRPr lang="en-CA" sz="3600" dirty="0"/>
          </a:p>
          <a:p>
            <a:pPr algn="l"/>
            <a:r>
              <a:rPr lang="fr-CA" sz="3600" dirty="0" smtClean="0">
                <a:hlinkClick r:id="rId13"/>
              </a:rPr>
              <a:t>spss.chum@ssss.gouv.qc.ca</a:t>
            </a:r>
            <a:endParaRPr lang="en-CA" sz="3600" dirty="0"/>
          </a:p>
          <a:p>
            <a:pPr algn="l"/>
            <a:endParaRPr lang="en-CA" sz="3600" dirty="0"/>
          </a:p>
          <a:p>
            <a:pPr algn="l"/>
            <a:endParaRPr lang="en-CA" sz="3600" dirty="0" smtClean="0"/>
          </a:p>
          <a:p>
            <a:pPr algn="l"/>
            <a:endParaRPr lang="en-CA" sz="3600" dirty="0" smtClean="0"/>
          </a:p>
          <a:p>
            <a:pPr algn="l"/>
            <a:endParaRPr lang="en-CA" sz="3600" dirty="0" smtClean="0"/>
          </a:p>
          <a:p>
            <a:endParaRPr lang="en-CA" sz="3600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8221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="" xmlns:a16="http://schemas.microsoft.com/office/drawing/2014/main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="" xmlns:a16="http://schemas.microsoft.com/office/drawing/2014/main" id="{D44BCB7C-A6FC-4118-9027-468ECFDE6455}"/>
              </a:ext>
            </a:extLst>
          </p:cNvPr>
          <p:cNvSpPr txBox="1">
            <a:spLocks/>
          </p:cNvSpPr>
          <p:nvPr/>
        </p:nvSpPr>
        <p:spPr>
          <a:xfrm>
            <a:off x="1547680" y="341945"/>
            <a:ext cx="9415287" cy="142786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 smtClean="0">
                <a:latin typeface="Arial Black" panose="020B0A04020102020204" pitchFamily="34" charset="0"/>
              </a:rPr>
              <a:t>SPSS du CHUM – </a:t>
            </a:r>
            <a:r>
              <a:rPr lang="fr-FR" dirty="0" err="1" smtClean="0">
                <a:latin typeface="Arial Black" panose="020B0A04020102020204" pitchFamily="34" charset="0"/>
              </a:rPr>
              <a:t>FiQ</a:t>
            </a:r>
            <a:r>
              <a:rPr lang="fr-FR" dirty="0" smtClean="0">
                <a:latin typeface="Arial Black" panose="020B0A04020102020204" pitchFamily="34" charset="0"/>
              </a:rPr>
              <a:t> votre syndicat local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="" xmlns:a16="http://schemas.microsoft.com/office/drawing/2014/main" id="{B7229F03-58B5-49DD-8433-3B7E18162D30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2052" y="2062527"/>
            <a:ext cx="9995359" cy="46564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007" y="445421"/>
            <a:ext cx="1246089" cy="5429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1999" y="529353"/>
            <a:ext cx="873321" cy="873321"/>
          </a:xfrm>
          <a:prstGeom prst="rect">
            <a:avLst/>
          </a:prstGeom>
        </p:spPr>
      </p:pic>
      <p:sp>
        <p:nvSpPr>
          <p:cNvPr id="10" name="Espace réservé du texte 2">
            <a:extLst>
              <a:ext uri="{FF2B5EF4-FFF2-40B4-BE49-F238E27FC236}">
                <a16:creationId xmlns="" xmlns:a16="http://schemas.microsoft.com/office/drawing/2014/main" id="{9B50917B-00AC-4632-84E9-DB6610468755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141411" y="1957214"/>
            <a:ext cx="9906000" cy="44337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fr-C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N’oubliez pas de remplir votre carte d’adhésion que vous recevrez à votre adresse courriel (n’oubliez pas de vérifier vos indésirables). Ceci est obligatoire pour avoir droit à tous les avantages du syndicat. Si vous ne recevez pas de courriel du spss, écrivez-nous au </a:t>
            </a:r>
            <a:r>
              <a:rPr lang="fr-CA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spss.chum@ssss.gouv.qc.ca</a:t>
            </a:r>
            <a:endParaRPr lang="fr-CA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fr-C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mon nom personnel et au nom de toute l’équipe du Spss du CHUM, je vous souhaite la bienvenue parmi nous.</a:t>
            </a:r>
            <a:endParaRPr lang="en-CA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fr-CA" sz="2800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fr-CA" sz="3200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fr-CA" sz="3200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en-CA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474614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ints lumineux">
            <a:extLst>
              <a:ext uri="{FF2B5EF4-FFF2-40B4-BE49-F238E27FC236}">
                <a16:creationId xmlns="" xmlns:a16="http://schemas.microsoft.com/office/drawing/2014/main" id="{20A520D0-11CF-4639-8537-F56A8A2FDC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-137652"/>
            <a:ext cx="12191980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="" xmlns:a16="http://schemas.microsoft.com/office/drawing/2014/main" id="{D44BCB7C-A6FC-4118-9027-468ECFDE6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9032" y="707923"/>
            <a:ext cx="9931093" cy="3726426"/>
          </a:xfrm>
        </p:spPr>
        <p:txBody>
          <a:bodyPr rtlCol="0">
            <a:normAutofit/>
          </a:bodyPr>
          <a:lstStyle/>
          <a:p>
            <a:pPr algn="ctr" rtl="0"/>
            <a:r>
              <a:rPr lang="fr-FR" sz="9600" dirty="0">
                <a:latin typeface="Arial Black" panose="020B0A04020102020204" pitchFamily="34" charset="0"/>
              </a:rPr>
              <a:t>Merci!</a:t>
            </a:r>
          </a:p>
        </p:txBody>
      </p:sp>
    </p:spTree>
    <p:extLst>
      <p:ext uri="{BB962C8B-B14F-4D97-AF65-F5344CB8AC3E}">
        <p14:creationId xmlns:p14="http://schemas.microsoft.com/office/powerpoint/2010/main" val="28616406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F1DF1E-36E3-406C-8CF7-DB13BB6470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5274BF-C111-4B7A-8D90-F7666D37C131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310845B-7F19-4A9A-BEE4-BEF0501E1A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Future conception céleste</Template>
  <TotalTime>0</TotalTime>
  <Words>423</Words>
  <Application>Microsoft Office PowerPoint</Application>
  <PresentationFormat>Grand écran</PresentationFormat>
  <Paragraphs>69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Céleste</vt:lpstr>
      <vt:lpstr>Bienvenue au CHUM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Merci!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2021-02-08T13:19:48Z</dcterms:created>
  <dcterms:modified xsi:type="dcterms:W3CDTF">2021-02-11T16:08:48Z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