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59" r:id="rId6"/>
    <p:sldId id="262"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11/26/2020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11/26/2020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8" Type="http://schemas.openxmlformats.org/officeDocument/2006/relationships/hyperlink" Target="mailto:chayden.chum@aptsq.com" TargetMode="External"/><Relationship Id="rId3" Type="http://schemas.openxmlformats.org/officeDocument/2006/relationships/tags" Target="../tags/tag5.xml"/><Relationship Id="rId7" Type="http://schemas.openxmlformats.org/officeDocument/2006/relationships/hyperlink" Target="mailto:alafleur.chum@aptsq.com" TargetMode="Externa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mailto:nmoreau.chum@aptsq.com" TargetMode="External"/><Relationship Id="rId5" Type="http://schemas.openxmlformats.org/officeDocument/2006/relationships/hyperlink" Target="mailto:cmorissette.chum@aptsq.com" TargetMode="External"/><Relationship Id="rId10" Type="http://schemas.openxmlformats.org/officeDocument/2006/relationships/image" Target="../media/image3.jpg"/><Relationship Id="rId4" Type="http://schemas.openxmlformats.org/officeDocument/2006/relationships/slideLayout" Target="../slideLayouts/slideLayout2.xml"/><Relationship Id="rId9" Type="http://schemas.openxmlformats.org/officeDocument/2006/relationships/hyperlink" Target="mailto:nchalifoux@aptsq.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mcharbonneau@aptsq.com" TargetMode="External"/><Relationship Id="rId2" Type="http://schemas.openxmlformats.org/officeDocument/2006/relationships/hyperlink" Target="mailto:mharruda@aptsq.com" TargetMode="External"/><Relationship Id="rId1" Type="http://schemas.openxmlformats.org/officeDocument/2006/relationships/slideLayout" Target="../slideLayouts/slideLayout2.xml"/><Relationship Id="rId5" Type="http://schemas.openxmlformats.org/officeDocument/2006/relationships/hyperlink" Target="mailto:gdubuc@aptsq.com" TargetMode="External"/><Relationship Id="rId4" Type="http://schemas.openxmlformats.org/officeDocument/2006/relationships/hyperlink" Target="mailto:bgibeau@aptsq.com"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4.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hyperlink" Target="mailto:chum@aptsq.com" TargetMode="External"/><Relationship Id="rId5" Type="http://schemas.openxmlformats.org/officeDocument/2006/relationships/hyperlink" Target="https://www.facebook.com/SyndicatAPTSCHUM" TargetMode="External"/><Relationship Id="rId4" Type="http://schemas.openxmlformats.org/officeDocument/2006/relationships/hyperlink" Target="http://www.aptsq.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aptsq.com/fr/06-007-01-dispositions-locales.aspx" TargetMode="External"/><Relationship Id="rId2" Type="http://schemas.openxmlformats.org/officeDocument/2006/relationships/hyperlink" Target="https://www.aptsq.com/fr/convention-collective.aspx" TargetMode="External"/><Relationship Id="rId1" Type="http://schemas.openxmlformats.org/officeDocument/2006/relationships/slideLayout" Target="../slideLayouts/slideLayout3.xml"/><Relationship Id="rId5" Type="http://schemas.openxmlformats.org/officeDocument/2006/relationships/hyperlink" Target="https://www.aptsq.com/fr/campagnes-sst.aspx" TargetMode="External"/><Relationship Id="rId4" Type="http://schemas.openxmlformats.org/officeDocument/2006/relationships/hyperlink" Target="https://www.aptsq.com/fr/nouvelle/brochure-droits-parentaux-2018_4906.aspx?id_page_parent=12666" TargetMode="Externa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hyperlink" Target="https://gems.aptsq.com/demande_adhesion" TargetMode="External"/></Relationships>
</file>

<file path=ppt/slides/_rels/slide8.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3.jpg"/><Relationship Id="rId5" Type="http://schemas.openxmlformats.org/officeDocument/2006/relationships/hyperlink" Target="mailto:chum@aptsq.com" TargetMode="Externa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1F6697-D383-43C8-A5B1-03EE6AB0E2CB}"/>
              </a:ext>
            </a:extLst>
          </p:cNvPr>
          <p:cNvSpPr>
            <a:spLocks noGrp="1"/>
          </p:cNvSpPr>
          <p:nvPr>
            <p:ph type="ctrTitle"/>
            <p:custDataLst>
              <p:tags r:id="rId1"/>
            </p:custDataLst>
          </p:nvPr>
        </p:nvSpPr>
        <p:spPr/>
        <p:txBody>
          <a:bodyPr anchor="ctr">
            <a:noAutofit/>
          </a:bodyPr>
          <a:lstStyle/>
          <a:p>
            <a:pPr algn="ctr"/>
            <a:r>
              <a:rPr lang="fr-CA" sz="8000" dirty="0"/>
              <a:t>Bienvenue au CHUM</a:t>
            </a:r>
            <a:r>
              <a:rPr lang="fr-CA" sz="8000" dirty="0">
                <a:solidFill>
                  <a:schemeClr val="bg1"/>
                </a:solidFill>
              </a:rPr>
              <a:t> </a:t>
            </a:r>
            <a:endParaRPr lang="en-CA" sz="8000" dirty="0">
              <a:solidFill>
                <a:schemeClr val="bg1"/>
              </a:solidFill>
            </a:endParaRPr>
          </a:p>
        </p:txBody>
      </p:sp>
      <p:sp>
        <p:nvSpPr>
          <p:cNvPr id="3" name="Sous-titre 2">
            <a:extLst>
              <a:ext uri="{FF2B5EF4-FFF2-40B4-BE49-F238E27FC236}">
                <a16:creationId xmlns:a16="http://schemas.microsoft.com/office/drawing/2014/main" id="{E1B4E815-43ED-41A8-B682-8963119ED2CA}"/>
              </a:ext>
            </a:extLst>
          </p:cNvPr>
          <p:cNvSpPr>
            <a:spLocks noGrp="1"/>
          </p:cNvSpPr>
          <p:nvPr>
            <p:ph type="subTitle" idx="1"/>
            <p:custDataLst>
              <p:tags r:id="rId2"/>
            </p:custDataLst>
          </p:nvPr>
        </p:nvSpPr>
        <p:spPr/>
        <p:txBody>
          <a:bodyPr anchor="ctr">
            <a:normAutofit/>
          </a:bodyPr>
          <a:lstStyle/>
          <a:p>
            <a:pPr algn="ctr"/>
            <a:r>
              <a:rPr lang="fr-CA" sz="4000" dirty="0">
                <a:solidFill>
                  <a:schemeClr val="bg2">
                    <a:lumMod val="20000"/>
                    <a:lumOff val="80000"/>
                  </a:schemeClr>
                </a:solidFill>
              </a:rPr>
              <a:t>Accueil virtuel</a:t>
            </a:r>
          </a:p>
          <a:p>
            <a:pPr algn="ctr"/>
            <a:r>
              <a:rPr lang="fr-CA" sz="4000" dirty="0">
                <a:solidFill>
                  <a:srgbClr val="002060"/>
                </a:solidFill>
              </a:rPr>
              <a:t>L’APTS, Votre syndicat </a:t>
            </a:r>
            <a:endParaRPr lang="en-CA" sz="4000" dirty="0">
              <a:solidFill>
                <a:srgbClr val="002060"/>
              </a:solidFill>
            </a:endParaRPr>
          </a:p>
        </p:txBody>
      </p:sp>
    </p:spTree>
    <p:extLst>
      <p:ext uri="{BB962C8B-B14F-4D97-AF65-F5344CB8AC3E}">
        <p14:creationId xmlns:p14="http://schemas.microsoft.com/office/powerpoint/2010/main" val="8881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22764D-2FEC-4368-978A-907715237142}"/>
              </a:ext>
            </a:extLst>
          </p:cNvPr>
          <p:cNvSpPr>
            <a:spLocks noGrp="1"/>
          </p:cNvSpPr>
          <p:nvPr>
            <p:ph type="title"/>
            <p:custDataLst>
              <p:tags r:id="rId1"/>
            </p:custDataLst>
          </p:nvPr>
        </p:nvSpPr>
        <p:spPr>
          <a:xfrm>
            <a:off x="1141413" y="2514600"/>
            <a:ext cx="9905998" cy="45719"/>
          </a:xfrm>
        </p:spPr>
        <p:txBody>
          <a:bodyPr>
            <a:normAutofit fontScale="90000"/>
          </a:bodyPr>
          <a:lstStyle/>
          <a:p>
            <a:pPr algn="ctr"/>
            <a:r>
              <a:rPr lang="fr-CA" sz="12000" dirty="0">
                <a:solidFill>
                  <a:srgbClr val="002060"/>
                </a:solidFill>
              </a:rPr>
              <a:t>5</a:t>
            </a:r>
            <a:endParaRPr lang="en-CA" sz="12000" dirty="0">
              <a:solidFill>
                <a:srgbClr val="002060"/>
              </a:solidFill>
            </a:endParaRPr>
          </a:p>
        </p:txBody>
      </p:sp>
      <p:sp>
        <p:nvSpPr>
          <p:cNvPr id="3" name="Espace réservé du contenu 2">
            <a:extLst>
              <a:ext uri="{FF2B5EF4-FFF2-40B4-BE49-F238E27FC236}">
                <a16:creationId xmlns:a16="http://schemas.microsoft.com/office/drawing/2014/main" id="{70751F75-56E5-4568-A1D1-D53038AA71E6}"/>
              </a:ext>
            </a:extLst>
          </p:cNvPr>
          <p:cNvSpPr>
            <a:spLocks noGrp="1"/>
          </p:cNvSpPr>
          <p:nvPr>
            <p:ph idx="1"/>
            <p:custDataLst>
              <p:tags r:id="rId2"/>
            </p:custDataLst>
          </p:nvPr>
        </p:nvSpPr>
        <p:spPr>
          <a:xfrm>
            <a:off x="1141412" y="3530529"/>
            <a:ext cx="9905999" cy="3471665"/>
          </a:xfrm>
        </p:spPr>
        <p:txBody>
          <a:bodyPr>
            <a:normAutofit fontScale="55000" lnSpcReduction="20000"/>
          </a:bodyPr>
          <a:lstStyle/>
          <a:p>
            <a:pPr marL="0" indent="0">
              <a:buNone/>
            </a:pPr>
            <a:r>
              <a:rPr lang="fr-CA" sz="4400" dirty="0"/>
              <a:t>Nous sommes l’exécutif local de l’alliance du personnel professionnel et technique de la santé et des services sociaux.</a:t>
            </a:r>
          </a:p>
          <a:p>
            <a:pPr marL="0" indent="0">
              <a:buNone/>
            </a:pPr>
            <a:endParaRPr lang="fr-CA" sz="3600" dirty="0"/>
          </a:p>
          <a:p>
            <a:r>
              <a:rPr lang="fr-CA" sz="3600" dirty="0"/>
              <a:t>Présidente: Carolyne Morissette  (</a:t>
            </a:r>
            <a:r>
              <a:rPr lang="fr-CA" sz="3600" dirty="0">
                <a:hlinkClick r:id="rId5"/>
              </a:rPr>
              <a:t>cmorissette.chum@aptsq.com</a:t>
            </a:r>
            <a:r>
              <a:rPr lang="fr-CA" sz="3600" dirty="0"/>
              <a:t>)</a:t>
            </a:r>
          </a:p>
          <a:p>
            <a:r>
              <a:rPr lang="en-CA" sz="3600" dirty="0"/>
              <a:t>Vice-</a:t>
            </a:r>
            <a:r>
              <a:rPr lang="en-CA" sz="3600" dirty="0" err="1"/>
              <a:t>présidente</a:t>
            </a:r>
            <a:r>
              <a:rPr lang="en-CA" sz="3600" dirty="0"/>
              <a:t>: Nathalie Moreau  (</a:t>
            </a:r>
            <a:r>
              <a:rPr lang="en-CA" sz="3600" dirty="0">
                <a:hlinkClick r:id="rId6"/>
              </a:rPr>
              <a:t>nmoreau.chum@aptsq.com</a:t>
            </a:r>
            <a:r>
              <a:rPr lang="en-CA" sz="3600" dirty="0"/>
              <a:t>)</a:t>
            </a:r>
          </a:p>
          <a:p>
            <a:r>
              <a:rPr lang="en-CA" sz="3600" dirty="0"/>
              <a:t>Secretaire: Annie Lafleur  (</a:t>
            </a:r>
            <a:r>
              <a:rPr lang="en-CA" sz="3600" dirty="0">
                <a:hlinkClick r:id="rId7"/>
              </a:rPr>
              <a:t>alafleur.chum@aptsq.com</a:t>
            </a:r>
            <a:r>
              <a:rPr lang="en-CA" sz="3600" dirty="0"/>
              <a:t>)</a:t>
            </a:r>
          </a:p>
          <a:p>
            <a:r>
              <a:rPr lang="en-CA" sz="3600" dirty="0"/>
              <a:t>Directeur: Christopher Hayden  (</a:t>
            </a:r>
            <a:r>
              <a:rPr lang="en-CA" sz="3600" dirty="0">
                <a:hlinkClick r:id="rId8"/>
              </a:rPr>
              <a:t>chayden.chum@aptsq.com</a:t>
            </a:r>
            <a:r>
              <a:rPr lang="en-CA" sz="3600" dirty="0"/>
              <a:t>)</a:t>
            </a:r>
          </a:p>
          <a:p>
            <a:r>
              <a:rPr lang="en-CA" sz="3600" dirty="0" err="1"/>
              <a:t>Représentante</a:t>
            </a:r>
            <a:r>
              <a:rPr lang="en-CA" sz="3600" dirty="0"/>
              <a:t> </a:t>
            </a:r>
            <a:r>
              <a:rPr lang="en-CA" sz="3600" dirty="0" err="1"/>
              <a:t>nationale</a:t>
            </a:r>
            <a:r>
              <a:rPr lang="en-CA" sz="3600" dirty="0"/>
              <a:t>: Nathalie Chalifoux (</a:t>
            </a:r>
            <a:r>
              <a:rPr lang="en-CA" sz="3600" dirty="0">
                <a:hlinkClick r:id="rId9"/>
              </a:rPr>
              <a:t>nchalifoux@aptsq.com</a:t>
            </a:r>
            <a:r>
              <a:rPr lang="en-CA" sz="3600" dirty="0"/>
              <a:t>)</a:t>
            </a:r>
          </a:p>
          <a:p>
            <a:endParaRPr lang="en-CA" sz="3600" dirty="0"/>
          </a:p>
          <a:p>
            <a:endParaRPr lang="en-CA" dirty="0"/>
          </a:p>
          <a:p>
            <a:endParaRPr lang="en-CA" dirty="0"/>
          </a:p>
          <a:p>
            <a:endParaRPr lang="en-CA" dirty="0"/>
          </a:p>
          <a:p>
            <a:endParaRPr lang="en-CA" dirty="0"/>
          </a:p>
        </p:txBody>
      </p:sp>
      <p:pic>
        <p:nvPicPr>
          <p:cNvPr id="19" name="Image 18">
            <a:extLst>
              <a:ext uri="{FF2B5EF4-FFF2-40B4-BE49-F238E27FC236}">
                <a16:creationId xmlns:a16="http://schemas.microsoft.com/office/drawing/2014/main" id="{292A9CF3-2B15-4AFA-AED6-B7B95793322D}"/>
              </a:ext>
            </a:extLst>
          </p:cNvPr>
          <p:cNvPicPr>
            <a:picLocks noChangeAspect="1"/>
          </p:cNvPicPr>
          <p:nvPr>
            <p:custDataLst>
              <p:tags r:id="rId3"/>
            </p:custDataLst>
          </p:nvPr>
        </p:nvPicPr>
        <p:blipFill>
          <a:blip r:embed="rId10"/>
          <a:stretch>
            <a:fillRect/>
          </a:stretch>
        </p:blipFill>
        <p:spPr>
          <a:xfrm>
            <a:off x="3108960" y="152402"/>
            <a:ext cx="5514536" cy="3175068"/>
          </a:xfrm>
          <a:prstGeom prst="rect">
            <a:avLst/>
          </a:prstGeom>
        </p:spPr>
      </p:pic>
    </p:spTree>
    <p:extLst>
      <p:ext uri="{BB962C8B-B14F-4D97-AF65-F5344CB8AC3E}">
        <p14:creationId xmlns:p14="http://schemas.microsoft.com/office/powerpoint/2010/main" val="1521063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AA849A-A836-49A3-86EF-D968F9D1B8A3}"/>
              </a:ext>
            </a:extLst>
          </p:cNvPr>
          <p:cNvSpPr>
            <a:spLocks noGrp="1"/>
          </p:cNvSpPr>
          <p:nvPr>
            <p:ph type="title"/>
          </p:nvPr>
        </p:nvSpPr>
        <p:spPr/>
        <p:txBody>
          <a:bodyPr/>
          <a:lstStyle/>
          <a:p>
            <a:r>
              <a:rPr lang="fr-CA" dirty="0"/>
              <a:t>Vos conseillers syndicaux</a:t>
            </a:r>
          </a:p>
        </p:txBody>
      </p:sp>
      <p:sp>
        <p:nvSpPr>
          <p:cNvPr id="3" name="Espace réservé du contenu 2">
            <a:extLst>
              <a:ext uri="{FF2B5EF4-FFF2-40B4-BE49-F238E27FC236}">
                <a16:creationId xmlns:a16="http://schemas.microsoft.com/office/drawing/2014/main" id="{3AD8629E-FC00-42F4-AED2-FA7CA8AE4559}"/>
              </a:ext>
            </a:extLst>
          </p:cNvPr>
          <p:cNvSpPr>
            <a:spLocks noGrp="1"/>
          </p:cNvSpPr>
          <p:nvPr>
            <p:ph idx="1"/>
          </p:nvPr>
        </p:nvSpPr>
        <p:spPr/>
        <p:txBody>
          <a:bodyPr>
            <a:normAutofit lnSpcReduction="10000"/>
          </a:bodyPr>
          <a:lstStyle/>
          <a:p>
            <a:r>
              <a:rPr lang="fr-CA" dirty="0"/>
              <a:t>Marie-Hélène Arruda: </a:t>
            </a:r>
            <a:r>
              <a:rPr lang="fr-CA" dirty="0">
                <a:hlinkClick r:id="rId2"/>
              </a:rPr>
              <a:t>mharruda@aptsq.com</a:t>
            </a:r>
            <a:endParaRPr lang="fr-CA" dirty="0"/>
          </a:p>
          <a:p>
            <a:r>
              <a:rPr lang="fr-CA" dirty="0"/>
              <a:t>Maxime Charbonneau: </a:t>
            </a:r>
            <a:r>
              <a:rPr lang="fr-CA" dirty="0">
                <a:hlinkClick r:id="rId3"/>
              </a:rPr>
              <a:t>mcharbonneau@aptsq.com</a:t>
            </a:r>
            <a:endParaRPr lang="fr-CA" dirty="0"/>
          </a:p>
          <a:p>
            <a:r>
              <a:rPr lang="fr-CA" dirty="0"/>
              <a:t>Benoît Gibeau pour Nancy Larose: </a:t>
            </a:r>
            <a:r>
              <a:rPr lang="fr-CA" dirty="0">
                <a:hlinkClick r:id="rId4"/>
              </a:rPr>
              <a:t>bgibeau@aptsq.com</a:t>
            </a:r>
            <a:endParaRPr lang="fr-CA" dirty="0"/>
          </a:p>
          <a:p>
            <a:r>
              <a:rPr lang="fr-CA" dirty="0"/>
              <a:t>Gabriel Dubuc pour </a:t>
            </a:r>
            <a:r>
              <a:rPr lang="fr-CA" dirty="0" err="1"/>
              <a:t>Élyse</a:t>
            </a:r>
            <a:r>
              <a:rPr lang="fr-CA" dirty="0"/>
              <a:t> Turcotte: </a:t>
            </a:r>
            <a:r>
              <a:rPr lang="fr-CA" dirty="0">
                <a:hlinkClick r:id="rId5"/>
              </a:rPr>
              <a:t>gdubuc@aptsq.com</a:t>
            </a:r>
            <a:endParaRPr lang="fr-CA" dirty="0"/>
          </a:p>
          <a:p>
            <a:endParaRPr lang="fr-CA" dirty="0"/>
          </a:p>
          <a:p>
            <a:pPr marL="0" indent="0">
              <a:buNone/>
            </a:pPr>
            <a:r>
              <a:rPr lang="fr-CA" dirty="0"/>
              <a:t>Informez-vous pour connaître votre agent(e) de liaison dans votre département respectif, un autre lien direct avec le syndicat. </a:t>
            </a:r>
          </a:p>
        </p:txBody>
      </p:sp>
    </p:spTree>
    <p:extLst>
      <p:ext uri="{BB962C8B-B14F-4D97-AF65-F5344CB8AC3E}">
        <p14:creationId xmlns:p14="http://schemas.microsoft.com/office/powerpoint/2010/main" val="1240339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2D4B7CBF-D1B1-4F85-8221-E2724F6F531B}"/>
              </a:ext>
            </a:extLst>
          </p:cNvPr>
          <p:cNvSpPr>
            <a:spLocks noGrp="1"/>
          </p:cNvSpPr>
          <p:nvPr>
            <p:ph type="title"/>
            <p:custDataLst>
              <p:tags r:id="rId1"/>
            </p:custDataLst>
          </p:nvPr>
        </p:nvSpPr>
        <p:spPr>
          <a:xfrm>
            <a:off x="1141411" y="1"/>
            <a:ext cx="9906000" cy="1252024"/>
          </a:xfrm>
        </p:spPr>
        <p:txBody>
          <a:bodyPr anchor="ctr">
            <a:normAutofit/>
          </a:bodyPr>
          <a:lstStyle/>
          <a:p>
            <a:pPr algn="ctr"/>
            <a:r>
              <a:rPr lang="fr-CA" sz="5400" dirty="0"/>
              <a:t>L’</a:t>
            </a:r>
            <a:r>
              <a:rPr lang="fr-CA" sz="5400" dirty="0" err="1"/>
              <a:t>APTs</a:t>
            </a:r>
            <a:r>
              <a:rPr lang="fr-CA" sz="5400" dirty="0"/>
              <a:t>, Votre syndicat </a:t>
            </a:r>
            <a:endParaRPr lang="en-CA" sz="5400" dirty="0"/>
          </a:p>
        </p:txBody>
      </p:sp>
      <p:sp>
        <p:nvSpPr>
          <p:cNvPr id="7" name="Espace réservé du texte 6">
            <a:extLst>
              <a:ext uri="{FF2B5EF4-FFF2-40B4-BE49-F238E27FC236}">
                <a16:creationId xmlns:a16="http://schemas.microsoft.com/office/drawing/2014/main" id="{7E983912-EA28-40DC-B557-FD0221580D7F}"/>
              </a:ext>
            </a:extLst>
          </p:cNvPr>
          <p:cNvSpPr>
            <a:spLocks noGrp="1"/>
          </p:cNvSpPr>
          <p:nvPr>
            <p:ph type="body" idx="1"/>
            <p:custDataLst>
              <p:tags r:id="rId2"/>
            </p:custDataLst>
          </p:nvPr>
        </p:nvSpPr>
        <p:spPr>
          <a:xfrm>
            <a:off x="1141411" y="1800665"/>
            <a:ext cx="9906000" cy="4768947"/>
          </a:xfrm>
        </p:spPr>
        <p:txBody>
          <a:bodyPr>
            <a:normAutofit/>
          </a:bodyPr>
          <a:lstStyle/>
          <a:p>
            <a:r>
              <a:rPr lang="fr-CA" dirty="0">
                <a:effectLst/>
                <a:latin typeface="Calibri" panose="020F0502020204030204" pitchFamily="34" charset="0"/>
                <a:ea typeface="Calibri" panose="020F0502020204030204" pitchFamily="34" charset="0"/>
                <a:cs typeface="Times New Roman" panose="02020603050405020304" pitchFamily="18" charset="0"/>
              </a:rPr>
              <a:t>L’APTS regroupe 57 000 membres dans la province de Québec soit environ 88 % des membres de la catégorie 4.  au CHUM, nous sommes près de 1 900 membres regroupant des professionnels et des techniciens au NCHUM et dans la grappe OPTILAB.</a:t>
            </a:r>
          </a:p>
          <a:p>
            <a:endParaRPr lang="fr-CA" dirty="0">
              <a:latin typeface="Calibri" panose="020F0502020204030204" pitchFamily="34" charset="0"/>
              <a:ea typeface="Calibri" panose="020F0502020204030204" pitchFamily="34" charset="0"/>
              <a:cs typeface="Times New Roman" panose="02020603050405020304" pitchFamily="18" charset="0"/>
            </a:endParaRPr>
          </a:p>
          <a:p>
            <a:r>
              <a:rPr lang="fr-CA" sz="1800" dirty="0">
                <a:effectLst/>
                <a:latin typeface="Calibri" panose="020F0502020204030204" pitchFamily="34" charset="0"/>
                <a:ea typeface="Calibri" panose="020F0502020204030204" pitchFamily="34" charset="0"/>
                <a:cs typeface="Times New Roman" panose="02020603050405020304" pitchFamily="18" charset="0"/>
              </a:rPr>
              <a:t>L’APTS a pour objet l’étude, la sauvegarde, la défense et le développement des intérêts économiques, sociaux, moraux, éducatifs et professionnels de ses membres et particulièrement la négociation et l’application des dispositions nationales et local. Ce qui signifie la convention collective signée avec le gouvernement et nos dispositions locales signées avec le CHUM. </a:t>
            </a:r>
          </a:p>
          <a:p>
            <a:endParaRPr lang="fr-CA" dirty="0">
              <a:latin typeface="Calibri" panose="020F0502020204030204" pitchFamily="34" charset="0"/>
              <a:ea typeface="Calibri" panose="020F0502020204030204" pitchFamily="34" charset="0"/>
              <a:cs typeface="Times New Roman" panose="02020603050405020304" pitchFamily="18" charset="0"/>
            </a:endParaRPr>
          </a:p>
          <a:p>
            <a:r>
              <a:rPr lang="fr-CA" sz="1800" dirty="0">
                <a:effectLst/>
                <a:latin typeface="Calibri" panose="020F0502020204030204" pitchFamily="34" charset="0"/>
                <a:ea typeface="Calibri" panose="020F0502020204030204" pitchFamily="34" charset="0"/>
                <a:cs typeface="Times New Roman" panose="02020603050405020304" pitchFamily="18" charset="0"/>
              </a:rPr>
              <a:t>les sièges sociaux de l’APTS sont situés à Longueuil et à Québec.</a:t>
            </a:r>
          </a:p>
          <a:p>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993320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15AD6F-E6BC-4284-AF35-BE08B022A773}"/>
              </a:ext>
            </a:extLst>
          </p:cNvPr>
          <p:cNvSpPr>
            <a:spLocks noGrp="1"/>
          </p:cNvSpPr>
          <p:nvPr>
            <p:ph type="title"/>
            <p:custDataLst>
              <p:tags r:id="rId1"/>
            </p:custDataLst>
          </p:nvPr>
        </p:nvSpPr>
        <p:spPr>
          <a:xfrm>
            <a:off x="1422765" y="139067"/>
            <a:ext cx="9906000" cy="1028552"/>
          </a:xfrm>
        </p:spPr>
        <p:txBody>
          <a:bodyPr anchor="ctr">
            <a:normAutofit/>
          </a:bodyPr>
          <a:lstStyle/>
          <a:p>
            <a:pPr algn="ctr"/>
            <a:r>
              <a:rPr lang="fr-CA" sz="5400" dirty="0"/>
              <a:t>L’APTS, Votre syndicat </a:t>
            </a:r>
            <a:endParaRPr lang="en-CA" sz="5400" dirty="0"/>
          </a:p>
        </p:txBody>
      </p:sp>
      <p:sp>
        <p:nvSpPr>
          <p:cNvPr id="3" name="Espace réservé du texte 2">
            <a:extLst>
              <a:ext uri="{FF2B5EF4-FFF2-40B4-BE49-F238E27FC236}">
                <a16:creationId xmlns:a16="http://schemas.microsoft.com/office/drawing/2014/main" id="{B7229F03-58B5-49DD-8433-3B7E18162D30}"/>
              </a:ext>
            </a:extLst>
          </p:cNvPr>
          <p:cNvSpPr>
            <a:spLocks noGrp="1"/>
          </p:cNvSpPr>
          <p:nvPr>
            <p:ph type="body" idx="1"/>
            <p:custDataLst>
              <p:tags r:id="rId2"/>
            </p:custDataLst>
          </p:nvPr>
        </p:nvSpPr>
        <p:spPr>
          <a:xfrm>
            <a:off x="1141411" y="2062527"/>
            <a:ext cx="9906000" cy="4656406"/>
          </a:xfrm>
        </p:spPr>
        <p:txBody>
          <a:bodyPr/>
          <a:lstStyle/>
          <a:p>
            <a:pPr>
              <a:lnSpc>
                <a:spcPct val="115000"/>
              </a:lnSpc>
              <a:spcAft>
                <a:spcPts val="1000"/>
              </a:spcAft>
            </a:pPr>
            <a:r>
              <a:rPr lang="fr-CA" sz="1800" dirty="0">
                <a:effectLst/>
                <a:latin typeface="Calibri" panose="020F0502020204030204" pitchFamily="34" charset="0"/>
                <a:ea typeface="Calibri" panose="020F0502020204030204" pitchFamily="34" charset="0"/>
                <a:cs typeface="Times New Roman" panose="02020603050405020304" pitchFamily="18" charset="0"/>
              </a:rPr>
              <a:t>L’alliance du personnel professionnel et technique de la santé et des services sociaux est sur Facebook, Twitter et sur le web  </a:t>
            </a:r>
            <a:r>
              <a:rPr lang="fr-CA"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www.aptsq.com</a:t>
            </a:r>
            <a:r>
              <a:rPr lang="fr-CA" sz="1800" dirty="0">
                <a:effectLst/>
                <a:latin typeface="Calibri" panose="020F0502020204030204" pitchFamily="34" charset="0"/>
                <a:ea typeface="Calibri" panose="020F0502020204030204" pitchFamily="34" charset="0"/>
                <a:cs typeface="Times New Roman" panose="02020603050405020304" pitchFamily="18" charset="0"/>
              </a:rPr>
              <a:t> que vous pourrez consulter aux besoins.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CA" sz="1800" dirty="0">
                <a:effectLst/>
                <a:latin typeface="Calibri" panose="020F0502020204030204" pitchFamily="34" charset="0"/>
                <a:ea typeface="Calibri" panose="020F0502020204030204" pitchFamily="34" charset="0"/>
                <a:cs typeface="Times New Roman" panose="02020603050405020304" pitchFamily="18" charset="0"/>
              </a:rPr>
              <a:t>	Nous vous invitons à nous rejoindre sur la page Facebook de L’APTS CHUM :   	</a:t>
            </a:r>
            <a:r>
              <a:rPr lang="fr-CA"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https://www.facebook.com/SyndicatAPTSCHUM</a:t>
            </a:r>
            <a:r>
              <a:rPr lang="fr-CA" sz="1800" u="sng"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1000"/>
              </a:spcAft>
            </a:pPr>
            <a:endParaRPr lang="fr-CA"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CA" sz="1800" dirty="0">
                <a:effectLst/>
                <a:latin typeface="Calibri" panose="020F0502020204030204" pitchFamily="34" charset="0"/>
                <a:ea typeface="Calibri" panose="020F0502020204030204" pitchFamily="34" charset="0"/>
                <a:cs typeface="Times New Roman" panose="02020603050405020304" pitchFamily="18" charset="0"/>
              </a:rPr>
              <a:t>Pour plus d’informations sur le régime d’assurance collective, votre classement dans l’échelle salariale, la durée de votre  période de probation et pour toutes autres questions d’ordre syndical vous pouvez nous rejoindre:</a:t>
            </a:r>
          </a:p>
          <a:p>
            <a:pPr>
              <a:lnSpc>
                <a:spcPct val="115000"/>
              </a:lnSpc>
              <a:spcAft>
                <a:spcPts val="1000"/>
              </a:spcAft>
            </a:pPr>
            <a:r>
              <a:rPr lang="fr-CA" sz="2400" dirty="0">
                <a:latin typeface="Calibri" panose="020F0502020204030204" pitchFamily="34" charset="0"/>
                <a:ea typeface="Calibri" panose="020F0502020204030204" pitchFamily="34" charset="0"/>
                <a:cs typeface="Times New Roman" panose="02020603050405020304" pitchFamily="18" charset="0"/>
              </a:rPr>
              <a:t>(514) 890-8000 </a:t>
            </a:r>
            <a:r>
              <a:rPr lang="fr-CA" sz="2400" dirty="0" err="1">
                <a:latin typeface="Calibri" panose="020F0502020204030204" pitchFamily="34" charset="0"/>
                <a:ea typeface="Calibri" panose="020F0502020204030204" pitchFamily="34" charset="0"/>
                <a:cs typeface="Times New Roman" panose="02020603050405020304" pitchFamily="18" charset="0"/>
              </a:rPr>
              <a:t>ext</a:t>
            </a:r>
            <a:r>
              <a:rPr lang="fr-CA" sz="2400" dirty="0">
                <a:latin typeface="Calibri" panose="020F0502020204030204" pitchFamily="34" charset="0"/>
                <a:ea typeface="Calibri" panose="020F0502020204030204" pitchFamily="34" charset="0"/>
                <a:cs typeface="Times New Roman" panose="02020603050405020304" pitchFamily="18" charset="0"/>
              </a:rPr>
              <a:t> 34840 ou par courriel : </a:t>
            </a:r>
            <a:r>
              <a:rPr lang="fr-CA" sz="2400" dirty="0">
                <a:latin typeface="Calibri" panose="020F0502020204030204" pitchFamily="34" charset="0"/>
                <a:ea typeface="Calibri" panose="020F0502020204030204" pitchFamily="34" charset="0"/>
                <a:cs typeface="Times New Roman" panose="02020603050405020304" pitchFamily="18" charset="0"/>
                <a:hlinkClick r:id="rId6"/>
              </a:rPr>
              <a:t>chum@aptsq.com</a:t>
            </a:r>
            <a:endParaRPr lang="fr-CA"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pic>
        <p:nvPicPr>
          <p:cNvPr id="5" name="Image 4">
            <a:extLst>
              <a:ext uri="{FF2B5EF4-FFF2-40B4-BE49-F238E27FC236}">
                <a16:creationId xmlns:a16="http://schemas.microsoft.com/office/drawing/2014/main" id="{A1CD5ED4-BA37-4E63-8683-6485D84384E3}"/>
              </a:ext>
            </a:extLst>
          </p:cNvPr>
          <p:cNvPicPr>
            <a:picLocks noChangeAspect="1"/>
          </p:cNvPicPr>
          <p:nvPr/>
        </p:nvPicPr>
        <p:blipFill>
          <a:blip r:embed="rId7"/>
          <a:stretch>
            <a:fillRect/>
          </a:stretch>
        </p:blipFill>
        <p:spPr>
          <a:xfrm>
            <a:off x="1432440" y="3429000"/>
            <a:ext cx="487680" cy="487680"/>
          </a:xfrm>
          <a:prstGeom prst="rect">
            <a:avLst/>
          </a:prstGeom>
        </p:spPr>
      </p:pic>
    </p:spTree>
    <p:extLst>
      <p:ext uri="{BB962C8B-B14F-4D97-AF65-F5344CB8AC3E}">
        <p14:creationId xmlns:p14="http://schemas.microsoft.com/office/powerpoint/2010/main" val="550868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0C896F-10D6-42B0-8CFA-5C3299FB38B0}"/>
              </a:ext>
            </a:extLst>
          </p:cNvPr>
          <p:cNvSpPr>
            <a:spLocks noGrp="1"/>
          </p:cNvSpPr>
          <p:nvPr>
            <p:ph type="title"/>
          </p:nvPr>
        </p:nvSpPr>
        <p:spPr>
          <a:xfrm>
            <a:off x="1141411" y="795130"/>
            <a:ext cx="9906000" cy="1272209"/>
          </a:xfrm>
        </p:spPr>
        <p:txBody>
          <a:bodyPr/>
          <a:lstStyle/>
          <a:p>
            <a:r>
              <a:rPr lang="fr-CA" dirty="0"/>
              <a:t>Liens utiles </a:t>
            </a:r>
          </a:p>
        </p:txBody>
      </p:sp>
      <p:sp>
        <p:nvSpPr>
          <p:cNvPr id="3" name="Espace réservé du texte 2">
            <a:extLst>
              <a:ext uri="{FF2B5EF4-FFF2-40B4-BE49-F238E27FC236}">
                <a16:creationId xmlns:a16="http://schemas.microsoft.com/office/drawing/2014/main" id="{31F2EE58-B871-49B9-88B7-125E7FEA0A4E}"/>
              </a:ext>
            </a:extLst>
          </p:cNvPr>
          <p:cNvSpPr>
            <a:spLocks noGrp="1"/>
          </p:cNvSpPr>
          <p:nvPr>
            <p:ph type="body" idx="1"/>
          </p:nvPr>
        </p:nvSpPr>
        <p:spPr>
          <a:xfrm>
            <a:off x="1141411" y="2433639"/>
            <a:ext cx="9906000" cy="4033422"/>
          </a:xfrm>
        </p:spPr>
        <p:txBody>
          <a:bodyPr>
            <a:normAutofit fontScale="55000" lnSpcReduction="20000"/>
          </a:bodyPr>
          <a:lstStyle/>
          <a:p>
            <a:pPr marL="285750" indent="-285750">
              <a:buFontTx/>
              <a:buChar char="-"/>
            </a:pPr>
            <a:r>
              <a:rPr lang="fr-CA" sz="4400" dirty="0"/>
              <a:t>Convention collective nationale : </a:t>
            </a:r>
            <a:r>
              <a:rPr lang="fr-CA" sz="4400" dirty="0">
                <a:hlinkClick r:id="rId2"/>
              </a:rPr>
              <a:t>https://www.aptsq.com/fr/convention-collective.aspx</a:t>
            </a:r>
            <a:endParaRPr lang="fr-CA" sz="4400" dirty="0"/>
          </a:p>
          <a:p>
            <a:pPr marL="285750" indent="-285750">
              <a:buFontTx/>
              <a:buChar char="-"/>
            </a:pPr>
            <a:r>
              <a:rPr lang="fr-CA" sz="4400" dirty="0"/>
              <a:t>Convention collective locale: </a:t>
            </a:r>
            <a:r>
              <a:rPr lang="fr-CA" sz="4400" dirty="0">
                <a:hlinkClick r:id="rId3"/>
              </a:rPr>
              <a:t>https://www.aptsq.com/fr/06-007-01-dispositions-locales.aspx</a:t>
            </a:r>
            <a:endParaRPr lang="fr-CA" sz="4400" dirty="0"/>
          </a:p>
          <a:p>
            <a:pPr marL="285750" indent="-285750">
              <a:buFontTx/>
              <a:buChar char="-"/>
            </a:pPr>
            <a:r>
              <a:rPr lang="fr-CA" sz="4400" dirty="0"/>
              <a:t>Brochure sur les droits parentaux: </a:t>
            </a:r>
            <a:r>
              <a:rPr lang="fr-CA" sz="4400" dirty="0">
                <a:hlinkClick r:id="rId4"/>
              </a:rPr>
              <a:t>https://www.aptsq.com/fr/nouvelle/brochure-droits-parentaux-2018_4906.aspx?id_page_parent=12666</a:t>
            </a:r>
            <a:endParaRPr lang="fr-CA" sz="4400" dirty="0"/>
          </a:p>
          <a:p>
            <a:pPr marL="285750" indent="-285750">
              <a:buFontTx/>
              <a:buChar char="-"/>
            </a:pPr>
            <a:r>
              <a:rPr lang="fr-CA" sz="4400" dirty="0"/>
              <a:t>Brochures sur la santé et sécurité au travail: </a:t>
            </a:r>
            <a:r>
              <a:rPr lang="fr-CA" sz="4400" dirty="0">
                <a:hlinkClick r:id="rId5"/>
              </a:rPr>
              <a:t>https://www.aptsq.com/fr/campagnes-sst.aspx</a:t>
            </a:r>
            <a:endParaRPr lang="fr-CA" sz="4400" dirty="0"/>
          </a:p>
          <a:p>
            <a:pPr marL="285750" indent="-285750">
              <a:buFontTx/>
              <a:buChar char="-"/>
            </a:pPr>
            <a:endParaRPr lang="fr-CA" sz="2600" dirty="0"/>
          </a:p>
          <a:p>
            <a:pPr marL="285750" indent="-285750">
              <a:buFontTx/>
              <a:buChar char="-"/>
            </a:pPr>
            <a:endParaRPr lang="fr-CA" dirty="0"/>
          </a:p>
          <a:p>
            <a:pPr marL="285750" indent="-285750">
              <a:buFontTx/>
              <a:buChar char="-"/>
            </a:pPr>
            <a:endParaRPr lang="fr-CA" dirty="0"/>
          </a:p>
          <a:p>
            <a:endParaRPr lang="fr-CA" dirty="0"/>
          </a:p>
        </p:txBody>
      </p:sp>
    </p:spTree>
    <p:extLst>
      <p:ext uri="{BB962C8B-B14F-4D97-AF65-F5344CB8AC3E}">
        <p14:creationId xmlns:p14="http://schemas.microsoft.com/office/powerpoint/2010/main" val="2832318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9C37B7-77C0-4BE1-8296-403E97EC16FE}"/>
              </a:ext>
            </a:extLst>
          </p:cNvPr>
          <p:cNvSpPr>
            <a:spLocks noGrp="1"/>
          </p:cNvSpPr>
          <p:nvPr>
            <p:ph type="title"/>
            <p:custDataLst>
              <p:tags r:id="rId1"/>
            </p:custDataLst>
          </p:nvPr>
        </p:nvSpPr>
        <p:spPr>
          <a:xfrm>
            <a:off x="1141411" y="213190"/>
            <a:ext cx="9906000" cy="845672"/>
          </a:xfrm>
        </p:spPr>
        <p:txBody>
          <a:bodyPr/>
          <a:lstStyle/>
          <a:p>
            <a:pPr algn="ctr"/>
            <a:r>
              <a:rPr kumimoji="0" lang="fr-CA" sz="5400" b="0" i="0" u="none" strike="noStrike" kern="1200" cap="all" spc="0" normalizeH="0" baseline="0" noProof="0" dirty="0">
                <a:ln>
                  <a:noFill/>
                </a:ln>
                <a:solidFill>
                  <a:prstClr val="white"/>
                </a:solidFill>
                <a:effectLst/>
                <a:uLnTx/>
                <a:uFillTx/>
                <a:latin typeface="Tw Cen MT" panose="020B0602020104020603"/>
                <a:ea typeface="+mj-ea"/>
                <a:cs typeface="+mj-cs"/>
              </a:rPr>
              <a:t>L’APTS, Votre syndicat </a:t>
            </a:r>
            <a:endParaRPr lang="en-CA" dirty="0"/>
          </a:p>
        </p:txBody>
      </p:sp>
      <p:sp>
        <p:nvSpPr>
          <p:cNvPr id="3" name="Espace réservé du texte 2">
            <a:extLst>
              <a:ext uri="{FF2B5EF4-FFF2-40B4-BE49-F238E27FC236}">
                <a16:creationId xmlns:a16="http://schemas.microsoft.com/office/drawing/2014/main" id="{9B50917B-00AC-4632-84E9-DB6610468755}"/>
              </a:ext>
            </a:extLst>
          </p:cNvPr>
          <p:cNvSpPr>
            <a:spLocks noGrp="1"/>
          </p:cNvSpPr>
          <p:nvPr>
            <p:ph type="body" idx="1"/>
            <p:custDataLst>
              <p:tags r:id="rId2"/>
            </p:custDataLst>
          </p:nvPr>
        </p:nvSpPr>
        <p:spPr>
          <a:xfrm>
            <a:off x="1141411" y="1322362"/>
            <a:ext cx="9906000" cy="4937761"/>
          </a:xfrm>
        </p:spPr>
        <p:txBody>
          <a:bodyPr>
            <a:normAutofit/>
          </a:bodyPr>
          <a:lstStyle/>
          <a:p>
            <a:pPr algn="ctr">
              <a:lnSpc>
                <a:spcPct val="115000"/>
              </a:lnSpc>
              <a:spcAft>
                <a:spcPts val="1000"/>
              </a:spcAft>
            </a:pPr>
            <a:r>
              <a:rPr lang="fr-CA" sz="2800" dirty="0">
                <a:effectLst/>
                <a:latin typeface="Calibri" panose="020F0502020204030204" pitchFamily="34" charset="0"/>
                <a:ea typeface="Calibri" panose="020F0502020204030204" pitchFamily="34" charset="0"/>
                <a:cs typeface="Times New Roman" panose="02020603050405020304" pitchFamily="18" charset="0"/>
              </a:rPr>
              <a:t>N’oubliez pas de remplir votre formulaire d’adhésion avec votre adresse courriel. Ceci est obligatoire pour avoir droit à tous les avantages du syndicat. </a:t>
            </a:r>
            <a:r>
              <a:rPr lang="fr-CA" sz="2800" u="sng" dirty="0">
                <a:effectLst/>
                <a:latin typeface="Calibri" panose="020F0502020204030204" pitchFamily="34" charset="0"/>
                <a:ea typeface="Calibri" panose="020F0502020204030204" pitchFamily="34" charset="0"/>
                <a:cs typeface="Times New Roman" panose="02020603050405020304" pitchFamily="18" charset="0"/>
                <a:hlinkClick r:id="rId4"/>
              </a:rPr>
              <a:t>https://gems.aptsq.com/demande_adhesion</a:t>
            </a:r>
            <a:endParaRPr lang="fr-CA" sz="2800" u="sng"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fr-CA"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CA" sz="2800" dirty="0">
                <a:effectLst/>
                <a:latin typeface="Calibri" panose="020F0502020204030204" pitchFamily="34" charset="0"/>
                <a:ea typeface="Calibri" panose="020F0502020204030204" pitchFamily="34" charset="0"/>
                <a:cs typeface="Times New Roman" panose="02020603050405020304" pitchFamily="18" charset="0"/>
              </a:rPr>
              <a:t>En mon nom personnel et au nom de toute l’équipe de L’APTS du CHUM, je vous souhaite la bienvenue parmi nous.</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fr-CA" sz="2800" u="sng"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fr-CA" sz="3200" u="sng"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fr-CA" sz="3200" u="sng"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CA" sz="3200" dirty="0"/>
          </a:p>
        </p:txBody>
      </p:sp>
    </p:spTree>
    <p:extLst>
      <p:ext uri="{BB962C8B-B14F-4D97-AF65-F5344CB8AC3E}">
        <p14:creationId xmlns:p14="http://schemas.microsoft.com/office/powerpoint/2010/main" val="1185977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EBBECA-BB29-4E94-9B34-C58292F19A62}"/>
              </a:ext>
            </a:extLst>
          </p:cNvPr>
          <p:cNvSpPr>
            <a:spLocks noGrp="1"/>
          </p:cNvSpPr>
          <p:nvPr>
            <p:ph type="title"/>
            <p:custDataLst>
              <p:tags r:id="rId1"/>
            </p:custDataLst>
          </p:nvPr>
        </p:nvSpPr>
        <p:spPr>
          <a:xfrm>
            <a:off x="1355527" y="2630487"/>
            <a:ext cx="9906000" cy="2852737"/>
          </a:xfrm>
        </p:spPr>
        <p:txBody>
          <a:bodyPr anchor="ctr">
            <a:normAutofit fontScale="90000"/>
          </a:bodyPr>
          <a:lstStyle/>
          <a:p>
            <a:pPr>
              <a:lnSpc>
                <a:spcPct val="115000"/>
              </a:lnSpc>
              <a:spcAft>
                <a:spcPts val="1000"/>
              </a:spcAft>
            </a:pPr>
            <a:br>
              <a:rPr lang="en-CA" sz="8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r>
              <a:rPr lang="fr-CA" sz="8000" dirty="0">
                <a:solidFill>
                  <a:schemeClr val="bg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Merci et au plaisir de vous revoir au CHUM!</a:t>
            </a:r>
            <a:br>
              <a:rPr lang="en-CA" sz="2800" dirty="0">
                <a:effectLst/>
                <a:latin typeface="Calibri" panose="020F0502020204030204" pitchFamily="34" charset="0"/>
                <a:ea typeface="Calibri" panose="020F0502020204030204" pitchFamily="34" charset="0"/>
                <a:cs typeface="Times New Roman" panose="02020603050405020304" pitchFamily="18" charset="0"/>
              </a:rPr>
            </a:br>
            <a:endParaRPr lang="en-CA" dirty="0"/>
          </a:p>
        </p:txBody>
      </p:sp>
      <p:sp>
        <p:nvSpPr>
          <p:cNvPr id="3" name="Espace réservé du texte 2">
            <a:extLst>
              <a:ext uri="{FF2B5EF4-FFF2-40B4-BE49-F238E27FC236}">
                <a16:creationId xmlns:a16="http://schemas.microsoft.com/office/drawing/2014/main" id="{285247AD-84E9-419E-A880-730263875634}"/>
              </a:ext>
            </a:extLst>
          </p:cNvPr>
          <p:cNvSpPr>
            <a:spLocks noGrp="1"/>
          </p:cNvSpPr>
          <p:nvPr>
            <p:ph type="body" idx="1"/>
            <p:custDataLst>
              <p:tags r:id="rId2"/>
            </p:custDataLst>
          </p:nvPr>
        </p:nvSpPr>
        <p:spPr>
          <a:xfrm>
            <a:off x="1355527" y="5483224"/>
            <a:ext cx="9906000" cy="1374776"/>
          </a:xfrm>
        </p:spPr>
        <p:txBody>
          <a:bodyPr/>
          <a:lstStyle/>
          <a:p>
            <a:pPr algn="ctr"/>
            <a:r>
              <a:rPr lang="en-CA" sz="5400" b="1" dirty="0">
                <a:hlinkClick r:id="rId5"/>
              </a:rPr>
              <a:t>chum@aptsq.com</a:t>
            </a:r>
            <a:endParaRPr lang="en-CA" sz="5400" b="1" dirty="0"/>
          </a:p>
          <a:p>
            <a:endParaRPr lang="en-CA" dirty="0"/>
          </a:p>
        </p:txBody>
      </p:sp>
      <p:pic>
        <p:nvPicPr>
          <p:cNvPr id="5" name="Image 4">
            <a:extLst>
              <a:ext uri="{FF2B5EF4-FFF2-40B4-BE49-F238E27FC236}">
                <a16:creationId xmlns:a16="http://schemas.microsoft.com/office/drawing/2014/main" id="{805B707F-0851-4E44-AACF-9DEB2B1D6BF9}"/>
              </a:ext>
            </a:extLst>
          </p:cNvPr>
          <p:cNvPicPr>
            <a:picLocks noChangeAspect="1"/>
          </p:cNvPicPr>
          <p:nvPr>
            <p:custDataLst>
              <p:tags r:id="rId3"/>
            </p:custDataLst>
          </p:nvPr>
        </p:nvPicPr>
        <p:blipFill>
          <a:blip r:embed="rId6"/>
          <a:stretch>
            <a:fillRect/>
          </a:stretch>
        </p:blipFill>
        <p:spPr>
          <a:xfrm>
            <a:off x="3711393" y="123091"/>
            <a:ext cx="4769214" cy="3112477"/>
          </a:xfrm>
          <a:prstGeom prst="rect">
            <a:avLst/>
          </a:prstGeom>
        </p:spPr>
      </p:pic>
    </p:spTree>
    <p:extLst>
      <p:ext uri="{BB962C8B-B14F-4D97-AF65-F5344CB8AC3E}">
        <p14:creationId xmlns:p14="http://schemas.microsoft.com/office/powerpoint/2010/main" val="35359333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1205</TotalTime>
  <Words>557</Words>
  <Application>Microsoft Office PowerPoint</Application>
  <PresentationFormat>Grand écran</PresentationFormat>
  <Paragraphs>52</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Tw Cen MT</vt:lpstr>
      <vt:lpstr>Circuit</vt:lpstr>
      <vt:lpstr>Bienvenue au CHUM </vt:lpstr>
      <vt:lpstr>5</vt:lpstr>
      <vt:lpstr>Vos conseillers syndicaux</vt:lpstr>
      <vt:lpstr>L’APTs, Votre syndicat </vt:lpstr>
      <vt:lpstr>L’APTS, Votre syndicat </vt:lpstr>
      <vt:lpstr>Liens utiles </vt:lpstr>
      <vt:lpstr>L’APTS, Votre syndicat </vt:lpstr>
      <vt:lpstr> Merci et au plaisir de vous revoir au CHUM!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Bienvenu au CHUM</dc:title>
  <dc:creator>Apts Aptsq</dc:creator>
  <cp:lastModifiedBy>Annie Lafleur (CHUM)</cp:lastModifiedBy>
  <cp:revision>21</cp:revision>
  <dcterms:created xsi:type="dcterms:W3CDTF">2020-11-25T20:21:30Z</dcterms:created>
  <dcterms:modified xsi:type="dcterms:W3CDTF">2020-11-26T20:48:36Z</dcterms:modified>
</cp:coreProperties>
</file>